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61" r:id="rId2"/>
    <p:sldId id="447" r:id="rId3"/>
    <p:sldId id="563" r:id="rId4"/>
    <p:sldId id="544" r:id="rId5"/>
    <p:sldId id="545" r:id="rId6"/>
    <p:sldId id="565" r:id="rId7"/>
    <p:sldId id="551" r:id="rId8"/>
    <p:sldId id="564" r:id="rId9"/>
    <p:sldId id="546" r:id="rId10"/>
    <p:sldId id="458" r:id="rId11"/>
    <p:sldId id="553" r:id="rId12"/>
    <p:sldId id="475" r:id="rId13"/>
    <p:sldId id="343" r:id="rId14"/>
    <p:sldId id="435" r:id="rId15"/>
    <p:sldId id="346" r:id="rId16"/>
    <p:sldId id="329" r:id="rId17"/>
    <p:sldId id="360" r:id="rId18"/>
    <p:sldId id="267" r:id="rId19"/>
    <p:sldId id="445" r:id="rId20"/>
    <p:sldId id="422" r:id="rId21"/>
    <p:sldId id="450" r:id="rId22"/>
    <p:sldId id="492" r:id="rId23"/>
    <p:sldId id="323" r:id="rId24"/>
    <p:sldId id="524" r:id="rId25"/>
    <p:sldId id="556" r:id="rId26"/>
    <p:sldId id="549" r:id="rId27"/>
    <p:sldId id="550" r:id="rId28"/>
    <p:sldId id="503" r:id="rId29"/>
    <p:sldId id="568" r:id="rId30"/>
    <p:sldId id="537" r:id="rId31"/>
    <p:sldId id="555" r:id="rId32"/>
    <p:sldId id="558" r:id="rId33"/>
    <p:sldId id="528" r:id="rId34"/>
    <p:sldId id="530" r:id="rId35"/>
    <p:sldId id="510" r:id="rId36"/>
    <p:sldId id="531" r:id="rId37"/>
    <p:sldId id="325" r:id="rId38"/>
    <p:sldId id="554" r:id="rId39"/>
    <p:sldId id="548" r:id="rId40"/>
    <p:sldId id="500" r:id="rId41"/>
    <p:sldId id="501" r:id="rId42"/>
    <p:sldId id="504" r:id="rId43"/>
    <p:sldId id="505" r:id="rId44"/>
    <p:sldId id="567" r:id="rId45"/>
    <p:sldId id="557" r:id="rId46"/>
    <p:sldId id="527" r:id="rId47"/>
    <p:sldId id="512" r:id="rId48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FE252628-213D-42E6-8801-871C5E57860C}">
          <p14:sldIdLst>
            <p14:sldId id="261"/>
            <p14:sldId id="447"/>
            <p14:sldId id="563"/>
          </p14:sldIdLst>
        </p14:section>
        <p14:section name="Search and networks" id="{388E9142-20D2-419A-971F-9BF0C1A97980}">
          <p14:sldIdLst>
            <p14:sldId id="544"/>
            <p14:sldId id="545"/>
            <p14:sldId id="565"/>
            <p14:sldId id="551"/>
            <p14:sldId id="564"/>
            <p14:sldId id="546"/>
            <p14:sldId id="458"/>
            <p14:sldId id="553"/>
          </p14:sldIdLst>
        </p14:section>
        <p14:section name="The structure of the FX market" id="{976DE4E5-822E-4951-A48F-4FC79B13D39A}">
          <p14:sldIdLst>
            <p14:sldId id="475"/>
            <p14:sldId id="343"/>
            <p14:sldId id="435"/>
            <p14:sldId id="346"/>
            <p14:sldId id="329"/>
            <p14:sldId id="360"/>
            <p14:sldId id="267"/>
            <p14:sldId id="445"/>
            <p14:sldId id="422"/>
            <p14:sldId id="450"/>
          </p14:sldIdLst>
        </p14:section>
        <p14:section name="Centrality and trading profits" id="{3B60BBAC-0482-49DF-B6EA-F6C108E34A28}">
          <p14:sldIdLst>
            <p14:sldId id="492"/>
            <p14:sldId id="323"/>
            <p14:sldId id="524"/>
            <p14:sldId id="556"/>
            <p14:sldId id="549"/>
            <p14:sldId id="550"/>
            <p14:sldId id="503"/>
            <p14:sldId id="568"/>
            <p14:sldId id="537"/>
            <p14:sldId id="555"/>
            <p14:sldId id="558"/>
            <p14:sldId id="528"/>
            <p14:sldId id="530"/>
            <p14:sldId id="510"/>
            <p14:sldId id="531"/>
          </p14:sldIdLst>
        </p14:section>
        <p14:section name="Extra tables and figures" id="{05999096-D432-48B3-A032-97823D1D1536}">
          <p14:sldIdLst>
            <p14:sldId id="325"/>
            <p14:sldId id="554"/>
            <p14:sldId id="548"/>
            <p14:sldId id="500"/>
            <p14:sldId id="501"/>
            <p14:sldId id="504"/>
            <p14:sldId id="505"/>
            <p14:sldId id="567"/>
            <p14:sldId id="557"/>
            <p14:sldId id="527"/>
            <p14:sldId id="5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clrMru>
    <a:srgbClr val="FFFF00"/>
    <a:srgbClr val="00B0F0"/>
    <a:srgbClr val="2E6EBC"/>
    <a:srgbClr val="4A88D2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09" autoAdjust="0"/>
    <p:restoredTop sz="85080" autoAdjust="0"/>
  </p:normalViewPr>
  <p:slideViewPr>
    <p:cSldViewPr>
      <p:cViewPr varScale="1">
        <p:scale>
          <a:sx n="114" d="100"/>
          <a:sy n="114" d="100"/>
        </p:scale>
        <p:origin x="120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754" y="7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1CA39-FA1D-4E04-8AB1-491B866712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139D9-780A-463C-9549-50C1BBA66EF8}" type="datetimeFigureOut">
              <a:rPr lang="en-US" smtClean="0"/>
              <a:t>2/16/2021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82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64C3F-4887-48C2-A194-A597530F221B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E67E3-E5AB-4FCF-B565-EFD6D14C7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5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211">
              <a:defRPr sz="2300">
                <a:solidFill>
                  <a:schemeClr val="tx1"/>
                </a:solidFill>
                <a:latin typeface="Arial" charset="0"/>
              </a:defRPr>
            </a:lvl1pPr>
            <a:lvl2pPr marL="716504" indent="-274406" defTabSz="916211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02197" indent="-219525" defTabSz="916211">
              <a:defRPr sz="2300">
                <a:solidFill>
                  <a:schemeClr val="tx1"/>
                </a:solidFill>
                <a:latin typeface="Arial" charset="0"/>
              </a:defRPr>
            </a:lvl3pPr>
            <a:lvl4pPr marL="1542770" indent="-219525" defTabSz="916211">
              <a:defRPr sz="2300">
                <a:solidFill>
                  <a:schemeClr val="tx1"/>
                </a:solidFill>
                <a:latin typeface="Arial" charset="0"/>
              </a:defRPr>
            </a:lvl4pPr>
            <a:lvl5pPr marL="1984868" indent="-219525" defTabSz="916211">
              <a:defRPr sz="2300">
                <a:solidFill>
                  <a:schemeClr val="tx1"/>
                </a:solidFill>
                <a:latin typeface="Arial" charset="0"/>
              </a:defRPr>
            </a:lvl5pPr>
            <a:lvl6pPr marL="2423917" indent="-219525" defTabSz="91621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862966" indent="-219525" defTabSz="91621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302016" indent="-219525" defTabSz="91621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741065" indent="-219525" defTabSz="91621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825E42B-5B20-426B-BA72-99F62B29AA06}" type="slidenum">
              <a:rPr lang="en-US" altLang="en-US" sz="1200">
                <a:latin typeface="Times New Roman" pitchFamily="18" charset="0"/>
              </a:rPr>
              <a:pPr/>
              <a:t>1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973777" y="8771828"/>
            <a:ext cx="3036623" cy="46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89" tIns="45845" rIns="91689" bIns="45845" anchor="b"/>
          <a:lstStyle>
            <a:lvl1pPr defTabSz="949325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9977E4CD-620D-4A54-A347-919855061887}" type="slidenum">
              <a:rPr lang="en-US" altLang="en-US" sz="1200">
                <a:latin typeface="Times New Roman" pitchFamily="18" charset="0"/>
              </a:rPr>
              <a:pPr algn="r"/>
              <a:t>1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081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Over-the-counter, quote-driven, or dealer market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E67E3-E5AB-4FCF-B565-EFD6D14C743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31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Over-the-counter, quote-driven, or dealer market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E67E3-E5AB-4FCF-B565-EFD6D14C743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91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07894"/>
            <a:ext cx="10363200" cy="715089"/>
          </a:xfrm>
          <a:effectLst>
            <a:innerShdw blurRad="114300">
              <a:schemeClr val="accent1"/>
            </a:innerShdw>
          </a:effectLst>
        </p:spPr>
        <p:txBody>
          <a:bodyPr>
            <a:sp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844800" y="6356351"/>
            <a:ext cx="8432800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©2020 Joel Hasbrouck, All rights reserved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©2020 Joel Hasbrouck,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228600"/>
            <a:ext cx="12192000" cy="1588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0" y="685687"/>
            <a:ext cx="12192000" cy="1588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2056948"/>
            <a:ext cx="12192000" cy="1588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2514035"/>
            <a:ext cx="12192000" cy="1588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2971122"/>
            <a:ext cx="12192000" cy="1588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3428209"/>
            <a:ext cx="12192000" cy="1588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3885296"/>
            <a:ext cx="12192000" cy="1588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4342383"/>
            <a:ext cx="12192000" cy="1588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4799470"/>
            <a:ext cx="12192000" cy="1588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5256557"/>
            <a:ext cx="12192000" cy="1588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0" y="5713644"/>
            <a:ext cx="12192000" cy="1588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0" y="6170731"/>
            <a:ext cx="12192000" cy="1588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6627812"/>
            <a:ext cx="12192000" cy="1588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1142774"/>
            <a:ext cx="12192000" cy="1588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0" y="1599861"/>
            <a:ext cx="12192000" cy="1588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rot="5400000">
            <a:off x="-2818341" y="3427942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rot="5400000">
            <a:off x="-2208741" y="3427942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rot="5400000">
            <a:off x="-1599141" y="3427942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rot="5400000">
            <a:off x="839259" y="3427942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rot="5400000">
            <a:off x="1448859" y="3427942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rot="5400000">
            <a:off x="2058459" y="3427942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rot="5400000">
            <a:off x="2668059" y="3427942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rot="5400000">
            <a:off x="3277659" y="3427942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rot="5400000">
            <a:off x="3887259" y="3427942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rot="5400000">
            <a:off x="4496859" y="3427942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 rot="5400000">
            <a:off x="5106459" y="3427942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rot="5400000">
            <a:off x="5716059" y="3427942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rot="5400000">
            <a:off x="6325659" y="3427942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rot="5400000">
            <a:off x="6935259" y="3427942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rot="5400000">
            <a:off x="7544859" y="3427942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rot="5400000">
            <a:off x="8154459" y="3427942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rot="5400000">
            <a:off x="-989541" y="3427942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 rot="5400000">
            <a:off x="-379941" y="3427942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rot="5400000">
            <a:off x="229659" y="3427943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with footer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©2020 Joel Hasbrouck,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228600"/>
            <a:ext cx="12192000" cy="1588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0" y="685687"/>
            <a:ext cx="12192000" cy="1588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2056948"/>
            <a:ext cx="12192000" cy="1588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2514035"/>
            <a:ext cx="12192000" cy="1588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2971122"/>
            <a:ext cx="12192000" cy="1588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3428209"/>
            <a:ext cx="12192000" cy="1588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3885296"/>
            <a:ext cx="12192000" cy="1588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4342383"/>
            <a:ext cx="12192000" cy="1588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4799470"/>
            <a:ext cx="12192000" cy="1588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5256557"/>
            <a:ext cx="12192000" cy="1588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0" y="5713644"/>
            <a:ext cx="12192000" cy="1588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0" y="6170731"/>
            <a:ext cx="12192000" cy="1588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6627812"/>
            <a:ext cx="12192000" cy="1588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1142774"/>
            <a:ext cx="12192000" cy="1588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0" y="1599861"/>
            <a:ext cx="12192000" cy="1588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rot="5400000">
            <a:off x="-2818341" y="3427942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rot="5400000">
            <a:off x="-2208741" y="3427942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rot="5400000">
            <a:off x="-1599141" y="3427942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rot="5400000">
            <a:off x="839259" y="3427942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rot="5400000">
            <a:off x="1448859" y="3427942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rot="5400000">
            <a:off x="2058459" y="3427942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rot="5400000">
            <a:off x="2668059" y="3427942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rot="5400000">
            <a:off x="3277659" y="3427942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rot="5400000">
            <a:off x="3887259" y="3427942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rot="5400000">
            <a:off x="4496859" y="3427942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 rot="5400000">
            <a:off x="5106459" y="3427942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rot="5400000">
            <a:off x="5716059" y="3427942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rot="5400000">
            <a:off x="6325659" y="3427942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rot="5400000">
            <a:off x="6935259" y="3427942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rot="5400000">
            <a:off x="7544859" y="3427942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rot="5400000">
            <a:off x="8154459" y="3427942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rot="5400000">
            <a:off x="-989541" y="3427942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 rot="5400000">
            <a:off x="-379941" y="3427942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rot="5400000">
            <a:off x="229659" y="3427943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579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©2020 Joel Hasbrouck, All rights reserved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©2020 Joel Hasbrouck,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©2020 Joel Hasbrouck,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0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98193"/>
            <a:ext cx="10972800" cy="187360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200" y="3200401"/>
            <a:ext cx="8737600" cy="29257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©2020 Joel Hasbrouck,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10972800" cy="5668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©2020 Joel Hasbrouck,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©2020 Joel Hasbrouck, All rights reserved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©2020 Joel Hasbrouck,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per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1905001"/>
            <a:ext cx="7721600" cy="228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©2020 Joel Hasbrouck,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17600" y="838200"/>
            <a:ext cx="7112000" cy="838200"/>
          </a:xfrm>
          <a:ln>
            <a:noFill/>
          </a:ln>
        </p:spPr>
        <p:txBody>
          <a:bodyPr/>
          <a:lstStyle>
            <a:lvl1pPr marL="0" indent="0">
              <a:buFontTx/>
              <a:buNone/>
              <a:defRPr>
                <a:solidFill>
                  <a:srgbClr val="2E6EB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8604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 rot="5400000">
            <a:off x="2689415" y="3424317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rot="5400000">
            <a:off x="3128561" y="3424317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rot="5400000">
            <a:off x="3576142" y="3424317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rot="5400000">
            <a:off x="4044205" y="3424317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rot="5400000">
            <a:off x="4494774" y="3424317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rot="5400000">
            <a:off x="4953561" y="3424317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rot="5400000">
            <a:off x="5410760" y="3424317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rot="5400000">
            <a:off x="5859993" y="3424317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rot="5400000">
            <a:off x="6320897" y="3424317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rot="5400000">
            <a:off x="8609542" y="3424317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 rot="5400000">
            <a:off x="6779684" y="3424317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rot="5400000">
            <a:off x="7237942" y="3424317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rot="5400000">
            <a:off x="7697259" y="3424317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rot="5400000">
            <a:off x="8154459" y="3424317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rot="5400000">
            <a:off x="-3275542" y="3424316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rot="5400000">
            <a:off x="-2827961" y="3424316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 rot="5400000">
            <a:off x="-2359898" y="3424316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rot="5400000">
            <a:off x="-1909329" y="3424316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rot="5400000">
            <a:off x="-1450542" y="3424316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rot="5400000">
            <a:off x="-993343" y="3424316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>
          <a:xfrm rot="5400000">
            <a:off x="-544110" y="3424316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 rot="5400000">
            <a:off x="-83206" y="3424316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rot="5400000">
            <a:off x="2205439" y="3424316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rot="5400000">
            <a:off x="375581" y="3424316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rot="5400000">
            <a:off x="833839" y="3424316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rot="5400000">
            <a:off x="1293156" y="3424316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rot="5400000">
            <a:off x="1750356" y="3424316"/>
            <a:ext cx="6858000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rot="10800000">
            <a:off x="-28089" y="6193558"/>
            <a:ext cx="12220087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 rot="10800000">
            <a:off x="-28089" y="6632704"/>
            <a:ext cx="12220087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 rot="10800000">
            <a:off x="-28087" y="228601"/>
            <a:ext cx="12220087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rot="10800000">
            <a:off x="-28087" y="676182"/>
            <a:ext cx="12220087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rot="10800000">
            <a:off x="-28087" y="1144245"/>
            <a:ext cx="12220087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 userDrawn="1"/>
        </p:nvCxnSpPr>
        <p:spPr>
          <a:xfrm rot="10800000">
            <a:off x="-28087" y="1594814"/>
            <a:ext cx="12220087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 userDrawn="1"/>
        </p:nvCxnSpPr>
        <p:spPr>
          <a:xfrm rot="10800000">
            <a:off x="-28087" y="2053601"/>
            <a:ext cx="12220087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 userDrawn="1"/>
        </p:nvCxnSpPr>
        <p:spPr>
          <a:xfrm rot="10800000">
            <a:off x="-28087" y="2510800"/>
            <a:ext cx="12220087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 userDrawn="1"/>
        </p:nvCxnSpPr>
        <p:spPr>
          <a:xfrm rot="10800000">
            <a:off x="-28087" y="2960033"/>
            <a:ext cx="12220087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 userDrawn="1"/>
        </p:nvCxnSpPr>
        <p:spPr>
          <a:xfrm rot="10800000">
            <a:off x="-28087" y="3420937"/>
            <a:ext cx="12220087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 userDrawn="1"/>
        </p:nvCxnSpPr>
        <p:spPr>
          <a:xfrm rot="10800000">
            <a:off x="-28087" y="5709582"/>
            <a:ext cx="12220087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 userDrawn="1"/>
        </p:nvCxnSpPr>
        <p:spPr>
          <a:xfrm rot="10800000">
            <a:off x="-28087" y="3879724"/>
            <a:ext cx="12220087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 userDrawn="1"/>
        </p:nvCxnSpPr>
        <p:spPr>
          <a:xfrm rot="10800000">
            <a:off x="-28087" y="4337982"/>
            <a:ext cx="12220087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 userDrawn="1"/>
        </p:nvCxnSpPr>
        <p:spPr>
          <a:xfrm rot="10800000">
            <a:off x="-28087" y="4797299"/>
            <a:ext cx="12220087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 userDrawn="1"/>
        </p:nvCxnSpPr>
        <p:spPr>
          <a:xfrm rot="10800000">
            <a:off x="-28087" y="5254499"/>
            <a:ext cx="12220087" cy="2117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88594"/>
            <a:ext cx="10972800" cy="71508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schemeClr val="accent1">
                <a:alpha val="50000"/>
              </a:schemeClr>
            </a:innerShdw>
          </a:effectLst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4800" y="6356351"/>
            <a:ext cx="843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defRPr>
            </a:lvl1pPr>
          </a:lstStyle>
          <a:p>
            <a:r>
              <a:rPr lang="en-US" dirty="0"/>
              <a:t>©2020 Joel Hasbrouck,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1527" y="6351628"/>
            <a:ext cx="377273" cy="3745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schemeClr val="accent1">
                <a:alpha val="50000"/>
              </a:schemeClr>
            </a:innerShdw>
          </a:effectLst>
        </p:spPr>
        <p:txBody>
          <a:bodyPr vert="horz" wrap="none" lIns="45720" tIns="45720" rIns="45720" bIns="45720" rtlCol="0" anchor="ctr" anchorCtr="1">
            <a:spAutoFit/>
          </a:bodyPr>
          <a:lstStyle>
            <a:lvl1pPr algn="r">
              <a:defRPr sz="1600">
                <a:solidFill>
                  <a:schemeClr val="tx1"/>
                </a:solidFill>
                <a:latin typeface="Cambria" pitchFamily="18" charset="0"/>
              </a:defRPr>
            </a:lvl1pPr>
          </a:lstStyle>
          <a:p>
            <a:fld id="{209BAFFF-E36A-4B57-9655-92B0909E7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1" r:id="rId3"/>
    <p:sldLayoutId id="2147483679" r:id="rId4"/>
    <p:sldLayoutId id="2147483678" r:id="rId5"/>
    <p:sldLayoutId id="2147483652" r:id="rId6"/>
    <p:sldLayoutId id="2147483654" r:id="rId7"/>
    <p:sldLayoutId id="2147483680" r:id="rId8"/>
    <p:sldLayoutId id="2147483655" r:id="rId9"/>
    <p:sldLayoutId id="2147483660" r:id="rId10"/>
    <p:sldLayoutId id="2147483682" r:id="rId11"/>
    <p:sldLayoutId id="2147483656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600"/>
        </a:spcBef>
        <a:buSzPct val="60000"/>
        <a:buFont typeface="Wingdings" pitchFamily="2" charset="2"/>
        <a:buChar char="q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600"/>
        </a:spcBef>
        <a:buSzPct val="100000"/>
        <a:buFont typeface="Wingdings" pitchFamily="2" charset="2"/>
        <a:buChar char="§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SzPct val="60000"/>
        <a:buFont typeface="Wingdings" pitchFamily="2" charset="2"/>
        <a:buChar char="q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SzPct val="100000"/>
        <a:buFont typeface="Wingdings" pitchFamily="2" charset="2"/>
        <a:buChar char="§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SzPct val="60000"/>
        <a:buFont typeface="Wingdings" pitchFamily="2" charset="2"/>
        <a:buChar char="q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679734"/>
            <a:ext cx="10668000" cy="715089"/>
          </a:xfrm>
        </p:spPr>
        <p:txBody>
          <a:bodyPr wrap="square"/>
          <a:lstStyle/>
          <a:p>
            <a:r>
              <a:rPr lang="en-US" altLang="en-US" dirty="0"/>
              <a:t>Network Structure and Pricing in the FX Market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Joel Hasbrouck and Richard M. Levich</a:t>
            </a:r>
          </a:p>
          <a:p>
            <a:r>
              <a:rPr lang="en-US" altLang="en-US" dirty="0"/>
              <a:t>NYU Stern; NYU Stern and NBER</a:t>
            </a:r>
          </a:p>
          <a:p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3663586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32E836-E474-4CBD-9063-3F273D20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715089"/>
          </a:xfrm>
        </p:spPr>
        <p:txBody>
          <a:bodyPr/>
          <a:lstStyle/>
          <a:p>
            <a:r>
              <a:rPr lang="en-US" dirty="0"/>
              <a:t>Centrality premium or discount? The existing evidence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50CA5C-A764-4151-AA30-A1B0847F8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5506999"/>
          </a:xfrm>
        </p:spPr>
        <p:txBody>
          <a:bodyPr>
            <a:normAutofit/>
          </a:bodyPr>
          <a:lstStyle/>
          <a:p>
            <a:r>
              <a:rPr lang="en-US" dirty="0"/>
              <a:t>Centrality premium</a:t>
            </a:r>
          </a:p>
          <a:p>
            <a:pPr lvl="1"/>
            <a:r>
              <a:rPr lang="en-US" dirty="0"/>
              <a:t>Li and </a:t>
            </a:r>
            <a:r>
              <a:rPr lang="en-US" dirty="0" err="1"/>
              <a:t>Schurhoff</a:t>
            </a:r>
            <a:r>
              <a:rPr lang="en-US" dirty="0"/>
              <a:t> (2019). US Municipal bonds.</a:t>
            </a:r>
          </a:p>
          <a:p>
            <a:pPr lvl="1"/>
            <a:r>
              <a:rPr lang="it-IT" dirty="0"/>
              <a:t>Di Maggio, Kermani and Song (2017). US Corporate Bonds.</a:t>
            </a:r>
          </a:p>
          <a:p>
            <a:pPr lvl="1"/>
            <a:r>
              <a:rPr lang="it-IT" dirty="0"/>
              <a:t>Gabrieli and Georg (2017). European overnight lending</a:t>
            </a:r>
          </a:p>
          <a:p>
            <a:r>
              <a:rPr lang="en-US" dirty="0"/>
              <a:t>Centrality discount</a:t>
            </a:r>
          </a:p>
          <a:p>
            <a:pPr lvl="1"/>
            <a:r>
              <a:rPr lang="en-US" dirty="0"/>
              <a:t>Hollifield, Neklyudov and Spatt (2017). US Securitizations.</a:t>
            </a:r>
          </a:p>
          <a:p>
            <a:r>
              <a:rPr lang="it-IT" dirty="0"/>
              <a:t>Julliard, Liu, Seyedan, Todorov and Yuan (2019). UK repos/reverse repos.</a:t>
            </a:r>
          </a:p>
          <a:p>
            <a:pPr lvl="1"/>
            <a:r>
              <a:rPr lang="it-IT" dirty="0"/>
              <a:t>More central banks pay lower haircuts (in repos). Premium</a:t>
            </a:r>
          </a:p>
          <a:p>
            <a:pPr lvl="1"/>
            <a:r>
              <a:rPr lang="it-IT" dirty="0"/>
              <a:t>More central banks charge lower haircuts (in reverse repos). Discount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188C71-126A-46F3-907A-8A39EEFE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45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02709-C65C-493B-A75F-CE9CF26C4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Foreign Exchange (FX) market is larger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7FB69-8685-419D-88BA-02F3B68C6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Pre-existing studies</a:t>
            </a:r>
          </a:p>
          <a:p>
            <a:pPr lvl="1"/>
            <a:r>
              <a:rPr lang="it-IT" dirty="0"/>
              <a:t>Hagströmer and Menkveld (2019): </a:t>
            </a:r>
            <a:r>
              <a:rPr lang="en-US" dirty="0"/>
              <a:t>“empirical support for [a centrality premium] is weak, at best.”</a:t>
            </a:r>
          </a:p>
          <a:p>
            <a:pPr lvl="2"/>
            <a:r>
              <a:rPr lang="en-US" dirty="0"/>
              <a:t>One currency pair (CHF/EUR), eight dealers; three-week sample.</a:t>
            </a:r>
            <a:endParaRPr lang="it-IT" dirty="0"/>
          </a:p>
          <a:p>
            <a:r>
              <a:rPr lang="it-IT" dirty="0"/>
              <a:t>Centrality premium or discount?</a:t>
            </a:r>
          </a:p>
          <a:p>
            <a:pPr lvl="1"/>
            <a:r>
              <a:rPr lang="it-IT" dirty="0"/>
              <a:t>Our study: premium, </a:t>
            </a:r>
            <a:r>
              <a:rPr lang="it-IT" i="1" dirty="0"/>
              <a:t>definitely</a:t>
            </a:r>
          </a:p>
          <a:p>
            <a:r>
              <a:rPr lang="it-IT" dirty="0"/>
              <a:t>Does the premium reflect a cost? </a:t>
            </a:r>
            <a:r>
              <a:rPr lang="it-IT" i="1" dirty="0"/>
              <a:t>Probably</a:t>
            </a:r>
          </a:p>
          <a:p>
            <a:endParaRPr lang="it-IT" i="1" dirty="0"/>
          </a:p>
          <a:p>
            <a:endParaRPr lang="it-IT" i="1" dirty="0"/>
          </a:p>
          <a:p>
            <a:r>
              <a:rPr lang="it-IT" i="1" dirty="0"/>
              <a:t>Questions?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D641F-FD0F-4030-9A91-E4724565D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43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87AAB-348E-4C6A-B049-6805873EF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FX market, settlement,</a:t>
            </a:r>
            <a:br>
              <a:rPr lang="en-US" dirty="0"/>
            </a:br>
            <a:r>
              <a:rPr lang="en-US" dirty="0"/>
              <a:t> and the CLS Bank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1EEDF0-6968-4FF0-92F2-58E5E1865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Companion paper: FX Liquidity and Market Metrics: New Results Using CLS Bank Settlement Data, Hasbrouck and Levich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C7CD68-D89C-4CD0-B391-26913AC0C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55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60FB7D9-6B69-4BC0-BC87-2F4149E34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FX market: “traditional view”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8CE3FB2-FA25-4D08-BF1A-5B0072F8F4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Sharp segmentation between …</a:t>
            </a:r>
          </a:p>
          <a:p>
            <a:pPr lvl="1"/>
            <a:r>
              <a:rPr lang="en-US" altLang="en-US" dirty="0"/>
              <a:t>Customers: small banks, non-financial firms, investment funds, retail</a:t>
            </a:r>
          </a:p>
          <a:p>
            <a:pPr lvl="1"/>
            <a:r>
              <a:rPr lang="en-US" altLang="en-US" dirty="0"/>
              <a:t>Dealers: large banks</a:t>
            </a:r>
          </a:p>
          <a:p>
            <a:pPr lvl="1"/>
            <a:r>
              <a:rPr lang="en-US" altLang="en-US" dirty="0"/>
              <a:t>Customers only trade with (a small number of) dealers.</a:t>
            </a:r>
          </a:p>
          <a:p>
            <a:r>
              <a:rPr lang="en-US" altLang="en-US" dirty="0"/>
              <a:t>The only market that matters is the interdealer market:</a:t>
            </a:r>
          </a:p>
          <a:p>
            <a:pPr lvl="1"/>
            <a:r>
              <a:rPr lang="en-US" altLang="en-US" dirty="0"/>
              <a:t>The interdealer market dominates price (exchange rate) determination and liquidity.</a:t>
            </a:r>
          </a:p>
          <a:p>
            <a:pPr lvl="1"/>
            <a:r>
              <a:rPr lang="en-US" altLang="en-US" dirty="0"/>
              <a:t>Customers are frozen out of the interdealer market.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F290C-E7E8-4027-997F-2CC0351E9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05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60FB7D9-6B69-4BC0-BC87-2F4149E34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FX market: current view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8CE3FB2-FA25-4D08-BF1A-5B0072F8F4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Customer/dealer segmentation is blurred.</a:t>
            </a:r>
          </a:p>
          <a:p>
            <a:pPr lvl="1"/>
            <a:r>
              <a:rPr lang="en-US" altLang="en-US" dirty="0"/>
              <a:t>Multilateral trading systems allow customers to contact multiple dealers.</a:t>
            </a:r>
          </a:p>
          <a:p>
            <a:pPr lvl="2"/>
            <a:r>
              <a:rPr lang="en-US" altLang="en-US" dirty="0"/>
              <a:t>Request for quote (RFQ) protocols.</a:t>
            </a:r>
          </a:p>
          <a:p>
            <a:pPr lvl="1"/>
            <a:r>
              <a:rPr lang="en-US" altLang="en-US" dirty="0"/>
              <a:t>Prime brokerage allows large customers access to interdealer trading platforms.</a:t>
            </a:r>
          </a:p>
          <a:p>
            <a:pPr lvl="1"/>
            <a:r>
              <a:rPr lang="en-US" altLang="en-US" dirty="0"/>
              <a:t>Widespread use of algorithmic trading</a:t>
            </a:r>
          </a:p>
          <a:p>
            <a:r>
              <a:rPr lang="en-US" altLang="en-US" dirty="0"/>
              <a:t>Dealing banks are being augmented and partially displaced </a:t>
            </a:r>
            <a:br>
              <a:rPr lang="en-US" altLang="en-US" dirty="0"/>
            </a:br>
            <a:r>
              <a:rPr lang="en-US" altLang="en-US" dirty="0"/>
              <a:t>by “</a:t>
            </a:r>
            <a:r>
              <a:rPr lang="en-US" altLang="en-US" i="1" dirty="0"/>
              <a:t>non-bank liquidity providers”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Consensus is that interdealer market </a:t>
            </a:r>
          </a:p>
          <a:p>
            <a:pPr lvl="1"/>
            <a:r>
              <a:rPr lang="en-US" altLang="en-US" dirty="0"/>
              <a:t>Still dominates price determination.</a:t>
            </a:r>
          </a:p>
          <a:p>
            <a:pPr lvl="1"/>
            <a:r>
              <a:rPr lang="en-US" altLang="en-US" dirty="0"/>
              <a:t>But is less central to trading.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F290C-E7E8-4027-997F-2CC0351E9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15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11446-2CA0-4459-B141-72EDEE687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CLS Bank (“Continuous Linked Settlement”)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E5EAC-23AC-4493-AE90-4D91B99E2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FX participants differ across time zones, legal, regulatory structures.</a:t>
            </a:r>
          </a:p>
          <a:p>
            <a:pPr lvl="1"/>
            <a:r>
              <a:rPr lang="en-US" dirty="0"/>
              <a:t>Differences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settlement risk.</a:t>
            </a:r>
          </a:p>
          <a:p>
            <a:r>
              <a:rPr lang="en-US" dirty="0"/>
              <a:t>2002: bank consortium organizes CLS to manage this risk.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/>
              <a:t>Spot settlements are restricted to 18 CLS-eligible currencies</a:t>
            </a:r>
          </a:p>
          <a:p>
            <a:pPr lvl="1"/>
            <a:r>
              <a:rPr lang="en-US" dirty="0"/>
              <a:t>CLS members</a:t>
            </a:r>
          </a:p>
          <a:p>
            <a:pPr lvl="2"/>
            <a:r>
              <a:rPr lang="en-US" dirty="0"/>
              <a:t>~ 70 settlement members (larger banks)</a:t>
            </a:r>
          </a:p>
          <a:p>
            <a:pPr lvl="2"/>
            <a:r>
              <a:rPr lang="en-US" dirty="0"/>
              <a:t>~ 25,000 third party settlement members (smaller banks, principal trading firms, corporations)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05834-EBC0-4583-B3A4-5CC306C3B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87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F1519-1274-47E7-B997-6CA2DE5C5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9442"/>
            <a:ext cx="10972800" cy="974242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“Citi receives €1M from Morgan; Morgan receives $1.1M from Citi” </a:t>
            </a:r>
            <a:r>
              <a:rPr lang="en-US" sz="2800" b="1" dirty="0"/>
              <a:t>Bilateral settlement via direct clearing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1E558-97B5-42EE-9673-F3A0073A6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22D31E6-80BE-48C9-B31B-6095E6BBFFF6}"/>
              </a:ext>
            </a:extLst>
          </p:cNvPr>
          <p:cNvSpPr/>
          <p:nvPr/>
        </p:nvSpPr>
        <p:spPr>
          <a:xfrm>
            <a:off x="609600" y="1560384"/>
            <a:ext cx="914400" cy="47642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Citi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91F2329-9753-440E-A75F-FF8CA19AB4D5}"/>
              </a:ext>
            </a:extLst>
          </p:cNvPr>
          <p:cNvSpPr/>
          <p:nvPr/>
        </p:nvSpPr>
        <p:spPr>
          <a:xfrm>
            <a:off x="9144000" y="1560411"/>
            <a:ext cx="1524000" cy="47641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Morgan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DD47E9-2FF4-4F19-9AAF-74E5AE7EF677}"/>
              </a:ext>
            </a:extLst>
          </p:cNvPr>
          <p:cNvSpPr/>
          <p:nvPr/>
        </p:nvSpPr>
        <p:spPr>
          <a:xfrm>
            <a:off x="4104600" y="1560383"/>
            <a:ext cx="2763600" cy="13792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EBS (an institutional limit order market)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2032EB87-22AA-4D88-AAB4-091139991A9D}"/>
              </a:ext>
            </a:extLst>
          </p:cNvPr>
          <p:cNvSpPr/>
          <p:nvPr/>
        </p:nvSpPr>
        <p:spPr>
          <a:xfrm>
            <a:off x="1752600" y="2357648"/>
            <a:ext cx="2047200" cy="63222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Report</a:t>
            </a: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78DDA7F2-CD3B-45A5-BF30-05E513F26BF1}"/>
              </a:ext>
            </a:extLst>
          </p:cNvPr>
          <p:cNvSpPr/>
          <p:nvPr/>
        </p:nvSpPr>
        <p:spPr>
          <a:xfrm flipH="1">
            <a:off x="7119600" y="2359686"/>
            <a:ext cx="1600200" cy="63222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Report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DD8EC2B1-20AF-4D22-9D9F-1117D75B314A}"/>
              </a:ext>
            </a:extLst>
          </p:cNvPr>
          <p:cNvSpPr/>
          <p:nvPr/>
        </p:nvSpPr>
        <p:spPr>
          <a:xfrm>
            <a:off x="7081500" y="1560383"/>
            <a:ext cx="1600200" cy="63222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Order</a:t>
            </a:r>
          </a:p>
        </p:txBody>
      </p:sp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87214134-7E84-418B-9721-7F25E29751BF}"/>
              </a:ext>
            </a:extLst>
          </p:cNvPr>
          <p:cNvSpPr/>
          <p:nvPr/>
        </p:nvSpPr>
        <p:spPr>
          <a:xfrm>
            <a:off x="2209800" y="3402107"/>
            <a:ext cx="6471900" cy="914400"/>
          </a:xfrm>
          <a:prstGeom prst="left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Mutual confirmation</a:t>
            </a:r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FCDB5FCA-7F5F-4C46-9E72-35F8317BE2AC}"/>
              </a:ext>
            </a:extLst>
          </p:cNvPr>
          <p:cNvSpPr/>
          <p:nvPr/>
        </p:nvSpPr>
        <p:spPr>
          <a:xfrm>
            <a:off x="2057400" y="5230907"/>
            <a:ext cx="6400800" cy="632222"/>
          </a:xfrm>
          <a:prstGeom prst="lef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€1M (SWIFT)</a:t>
            </a: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9774A45B-42BD-4BD9-A1F9-FF693C641896}"/>
              </a:ext>
            </a:extLst>
          </p:cNvPr>
          <p:cNvSpPr/>
          <p:nvPr/>
        </p:nvSpPr>
        <p:spPr>
          <a:xfrm flipH="1">
            <a:off x="2438400" y="4648200"/>
            <a:ext cx="6400800" cy="632222"/>
          </a:xfrm>
          <a:prstGeom prst="lef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$1.1M (SWIFT)</a:t>
            </a:r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4FEFE73C-1F78-4FB2-A851-1B0984B1026B}"/>
              </a:ext>
            </a:extLst>
          </p:cNvPr>
          <p:cNvSpPr/>
          <p:nvPr/>
        </p:nvSpPr>
        <p:spPr>
          <a:xfrm flipH="1">
            <a:off x="1752600" y="1577437"/>
            <a:ext cx="2057400" cy="63222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Order</a:t>
            </a:r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5B921EDE-FF0A-4841-9EA1-1322F9956F9E}"/>
              </a:ext>
            </a:extLst>
          </p:cNvPr>
          <p:cNvSpPr/>
          <p:nvPr/>
        </p:nvSpPr>
        <p:spPr>
          <a:xfrm>
            <a:off x="7081500" y="1577437"/>
            <a:ext cx="1600200" cy="63222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Order</a:t>
            </a:r>
          </a:p>
        </p:txBody>
      </p:sp>
    </p:spTree>
    <p:extLst>
      <p:ext uri="{BB962C8B-B14F-4D97-AF65-F5344CB8AC3E}">
        <p14:creationId xmlns:p14="http://schemas.microsoft.com/office/powerpoint/2010/main" val="3655534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F1519-1274-47E7-B997-6CA2DE5C5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9442"/>
            <a:ext cx="10972800" cy="974242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“Citi receives €1M from Morgan; Morgan receives $1.1M from Citi” </a:t>
            </a:r>
            <a:r>
              <a:rPr lang="en-US" sz="2800" b="1" dirty="0"/>
              <a:t>Clearing and settlement via CLS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1E558-97B5-42EE-9673-F3A0073A6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22D31E6-80BE-48C9-B31B-6095E6BBFFF6}"/>
              </a:ext>
            </a:extLst>
          </p:cNvPr>
          <p:cNvSpPr/>
          <p:nvPr/>
        </p:nvSpPr>
        <p:spPr>
          <a:xfrm>
            <a:off x="609600" y="1560384"/>
            <a:ext cx="914400" cy="47642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Citi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91F2329-9753-440E-A75F-FF8CA19AB4D5}"/>
              </a:ext>
            </a:extLst>
          </p:cNvPr>
          <p:cNvSpPr/>
          <p:nvPr/>
        </p:nvSpPr>
        <p:spPr>
          <a:xfrm>
            <a:off x="9144000" y="1560411"/>
            <a:ext cx="1524000" cy="47641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Morgan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2032EB87-22AA-4D88-AAB4-091139991A9D}"/>
              </a:ext>
            </a:extLst>
          </p:cNvPr>
          <p:cNvSpPr/>
          <p:nvPr/>
        </p:nvSpPr>
        <p:spPr>
          <a:xfrm>
            <a:off x="1752600" y="2357648"/>
            <a:ext cx="2047200" cy="63222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Report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42AD884A-AB17-41BC-8E47-004014FD4EB3}"/>
              </a:ext>
            </a:extLst>
          </p:cNvPr>
          <p:cNvSpPr/>
          <p:nvPr/>
        </p:nvSpPr>
        <p:spPr>
          <a:xfrm flipH="1">
            <a:off x="1752600" y="1499663"/>
            <a:ext cx="2057400" cy="63222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Order</a:t>
            </a: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78DDA7F2-CD3B-45A5-BF30-05E513F26BF1}"/>
              </a:ext>
            </a:extLst>
          </p:cNvPr>
          <p:cNvSpPr/>
          <p:nvPr/>
        </p:nvSpPr>
        <p:spPr>
          <a:xfrm flipH="1">
            <a:off x="7119600" y="2359686"/>
            <a:ext cx="1600200" cy="63222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Report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DD8EC2B1-20AF-4D22-9D9F-1117D75B314A}"/>
              </a:ext>
            </a:extLst>
          </p:cNvPr>
          <p:cNvSpPr/>
          <p:nvPr/>
        </p:nvSpPr>
        <p:spPr>
          <a:xfrm>
            <a:off x="7081500" y="1560383"/>
            <a:ext cx="1600200" cy="63222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Order</a:t>
            </a:r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E070DC19-5739-4E5C-BB52-F6A44E515C24}"/>
              </a:ext>
            </a:extLst>
          </p:cNvPr>
          <p:cNvSpPr/>
          <p:nvPr/>
        </p:nvSpPr>
        <p:spPr>
          <a:xfrm>
            <a:off x="7036500" y="4383600"/>
            <a:ext cx="1979700" cy="632222"/>
          </a:xfrm>
          <a:prstGeom prst="lef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€1M</a:t>
            </a:r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38C0E4C2-405F-44BD-818E-3AD04D8BA525}"/>
              </a:ext>
            </a:extLst>
          </p:cNvPr>
          <p:cNvSpPr/>
          <p:nvPr/>
        </p:nvSpPr>
        <p:spPr>
          <a:xfrm flipH="1">
            <a:off x="2081100" y="4419600"/>
            <a:ext cx="2109900" cy="632222"/>
          </a:xfrm>
          <a:prstGeom prst="lef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$1.1M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1D132C5-CC54-4542-98D4-882D92EF9429}"/>
              </a:ext>
            </a:extLst>
          </p:cNvPr>
          <p:cNvSpPr/>
          <p:nvPr/>
        </p:nvSpPr>
        <p:spPr>
          <a:xfrm>
            <a:off x="4316400" y="3124200"/>
            <a:ext cx="2506800" cy="3227427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CLS</a:t>
            </a:r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A5798E94-20AF-4293-9011-D898578FA6BE}"/>
              </a:ext>
            </a:extLst>
          </p:cNvPr>
          <p:cNvSpPr/>
          <p:nvPr/>
        </p:nvSpPr>
        <p:spPr>
          <a:xfrm flipH="1">
            <a:off x="1986300" y="3406378"/>
            <a:ext cx="2057400" cy="632222"/>
          </a:xfrm>
          <a:prstGeom prst="lef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Instructions</a:t>
            </a:r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03734238-44AC-4507-B415-A6FE33DAEAE5}"/>
              </a:ext>
            </a:extLst>
          </p:cNvPr>
          <p:cNvSpPr/>
          <p:nvPr/>
        </p:nvSpPr>
        <p:spPr>
          <a:xfrm>
            <a:off x="6951000" y="3378835"/>
            <a:ext cx="2065200" cy="632222"/>
          </a:xfrm>
          <a:prstGeom prst="lef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Instructions</a:t>
            </a:r>
          </a:p>
        </p:txBody>
      </p:sp>
      <p:sp>
        <p:nvSpPr>
          <p:cNvPr id="24" name="Arrow: Left 23">
            <a:extLst>
              <a:ext uri="{FF2B5EF4-FFF2-40B4-BE49-F238E27FC236}">
                <a16:creationId xmlns:a16="http://schemas.microsoft.com/office/drawing/2014/main" id="{DAEF5BA8-F860-4DE3-A7B5-E8CEBAEE17A9}"/>
              </a:ext>
            </a:extLst>
          </p:cNvPr>
          <p:cNvSpPr/>
          <p:nvPr/>
        </p:nvSpPr>
        <p:spPr>
          <a:xfrm>
            <a:off x="2316000" y="5644801"/>
            <a:ext cx="1600200" cy="632222"/>
          </a:xfrm>
          <a:prstGeom prst="lef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€1M</a:t>
            </a:r>
          </a:p>
        </p:txBody>
      </p:sp>
      <p:sp>
        <p:nvSpPr>
          <p:cNvPr id="25" name="Arrow: Left 24">
            <a:extLst>
              <a:ext uri="{FF2B5EF4-FFF2-40B4-BE49-F238E27FC236}">
                <a16:creationId xmlns:a16="http://schemas.microsoft.com/office/drawing/2014/main" id="{3FDA3431-DD01-4191-B304-6B6E9C7983F0}"/>
              </a:ext>
            </a:extLst>
          </p:cNvPr>
          <p:cNvSpPr/>
          <p:nvPr/>
        </p:nvSpPr>
        <p:spPr>
          <a:xfrm flipH="1">
            <a:off x="7239600" y="5567189"/>
            <a:ext cx="1600200" cy="632222"/>
          </a:xfrm>
          <a:prstGeom prst="lef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$1.1M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8E78F07-8B9C-4497-9034-7A87A0E21253}"/>
              </a:ext>
            </a:extLst>
          </p:cNvPr>
          <p:cNvSpPr/>
          <p:nvPr/>
        </p:nvSpPr>
        <p:spPr>
          <a:xfrm>
            <a:off x="4104600" y="1560383"/>
            <a:ext cx="2763600" cy="13792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EBS (an institutional limit order market)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DC8E167-0F7B-47DA-B3BB-40962546B791}"/>
              </a:ext>
            </a:extLst>
          </p:cNvPr>
          <p:cNvSpPr/>
          <p:nvPr/>
        </p:nvSpPr>
        <p:spPr>
          <a:xfrm>
            <a:off x="4474660" y="3443946"/>
            <a:ext cx="2209800" cy="55708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itchFamily="18" charset="0"/>
              </a:rPr>
              <a:t>Timestamp</a:t>
            </a:r>
          </a:p>
        </p:txBody>
      </p:sp>
    </p:spTree>
    <p:extLst>
      <p:ext uri="{BB962C8B-B14F-4D97-AF65-F5344CB8AC3E}">
        <p14:creationId xmlns:p14="http://schemas.microsoft.com/office/powerpoint/2010/main" val="16654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09600" y="488594"/>
            <a:ext cx="10972800" cy="715089"/>
          </a:xfrm>
        </p:spPr>
        <p:txBody>
          <a:bodyPr/>
          <a:lstStyle/>
          <a:p>
            <a:r>
              <a:rPr lang="en-US" altLang="en-US" dirty="0"/>
              <a:t>CLS Data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CLS </a:t>
            </a:r>
          </a:p>
          <a:p>
            <a:pPr lvl="1"/>
            <a:r>
              <a:rPr lang="en-US" altLang="en-US" dirty="0"/>
              <a:t>Receives settlement instructions from each counterparty</a:t>
            </a:r>
          </a:p>
          <a:p>
            <a:pPr lvl="1"/>
            <a:r>
              <a:rPr lang="en-US" altLang="en-US" dirty="0"/>
              <a:t>Authenticates (matches) all critical details of the transaction</a:t>
            </a:r>
          </a:p>
          <a:p>
            <a:r>
              <a:rPr lang="en-US" altLang="en-US" dirty="0"/>
              <a:t>Sample: Aprils of [2010], 2013, 2016</a:t>
            </a:r>
          </a:p>
          <a:p>
            <a:r>
              <a:rPr lang="en-US" altLang="en-US" dirty="0"/>
              <a:t>We know</a:t>
            </a:r>
          </a:p>
          <a:p>
            <a:pPr lvl="1"/>
            <a:r>
              <a:rPr lang="en-US" altLang="en-US" dirty="0"/>
              <a:t>Amounts of currencies paid and received.</a:t>
            </a:r>
          </a:p>
          <a:p>
            <a:pPr lvl="1"/>
            <a:r>
              <a:rPr lang="en-US" altLang="en-US" dirty="0"/>
              <a:t>Counterparty identifiers (BIC codes, anonymized for us)</a:t>
            </a:r>
          </a:p>
          <a:p>
            <a:pPr lvl="1"/>
            <a:r>
              <a:rPr lang="en-US" altLang="en-US" dirty="0"/>
              <a:t>Exact time that settlement instructions were received.</a:t>
            </a:r>
          </a:p>
          <a:p>
            <a:r>
              <a:rPr lang="en-US" altLang="en-US" dirty="0"/>
              <a:t>We believe that most settlements correspond to trades, </a:t>
            </a:r>
            <a:r>
              <a:rPr lang="en-US" altLang="en-US" i="1" dirty="0"/>
              <a:t>but we don’t know</a:t>
            </a:r>
          </a:p>
          <a:p>
            <a:pPr lvl="1"/>
            <a:r>
              <a:rPr lang="en-US" altLang="en-US" dirty="0"/>
              <a:t>Exact time of trade?</a:t>
            </a:r>
          </a:p>
          <a:p>
            <a:pPr lvl="1"/>
            <a:r>
              <a:rPr lang="en-US" altLang="en-US" dirty="0"/>
              <a:t>Execution platform or method (IDB? RFQ? Voice negotiation?)</a:t>
            </a:r>
          </a:p>
          <a:p>
            <a:pPr lvl="1"/>
            <a:r>
              <a:rPr lang="en-US" altLang="en-US" dirty="0"/>
              <a:t>Maker or taker?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EB41D-E5DD-4FFE-A684-EEF76D493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1527" y="6351628"/>
            <a:ext cx="377273" cy="374571"/>
          </a:xfrm>
        </p:spPr>
        <p:txBody>
          <a:bodyPr/>
          <a:lstStyle/>
          <a:p>
            <a:fld id="{209BAFFF-E36A-4B57-9655-92B0909E777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45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F30C9D-ADAD-44D2-8586-44B96DCD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88594"/>
            <a:ext cx="11353800" cy="715089"/>
          </a:xfrm>
        </p:spPr>
        <p:txBody>
          <a:bodyPr>
            <a:normAutofit/>
          </a:bodyPr>
          <a:lstStyle/>
          <a:p>
            <a:r>
              <a:rPr lang="en-US" dirty="0"/>
              <a:t>How does CLS settlement volume compare with other sources?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AB61E4-C2BC-40D6-9615-3BE259B17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Bank for International Settlement (BIS) surveys provide the most authoritative trading volume (turnover) figures.</a:t>
            </a:r>
          </a:p>
          <a:p>
            <a:r>
              <a:rPr lang="en-US" dirty="0"/>
              <a:t>EBS [CME] and Reuters [Refinitiv] FX Matching are the two main interdealer limit-order markets.</a:t>
            </a:r>
          </a:p>
          <a:p>
            <a:r>
              <a:rPr lang="en-US" dirty="0"/>
              <a:t>Relative to the BIS 2016 values: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441E4-A643-439E-95F5-5219B8839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0C96429-3BD3-4953-836F-5C3BE1640C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773441"/>
              </p:ext>
            </p:extLst>
          </p:nvPr>
        </p:nvGraphicFramePr>
        <p:xfrm>
          <a:off x="4572000" y="3863182"/>
          <a:ext cx="3276600" cy="1554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48068777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409380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EBS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6.0%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928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Reuters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7.1%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04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36.9%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27081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B439F78-11C4-49A5-AEFB-D5754850465F}"/>
              </a:ext>
            </a:extLst>
          </p:cNvPr>
          <p:cNvSpPr/>
          <p:nvPr/>
        </p:nvSpPr>
        <p:spPr>
          <a:xfrm>
            <a:off x="1270000" y="5638800"/>
            <a:ext cx="1069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FX Liquidity and Market Metrics: New Results Using CLS Bank Settlement Data, Hasbrouck and Levich, 2019.</a:t>
            </a:r>
          </a:p>
        </p:txBody>
      </p:sp>
    </p:spTree>
    <p:extLst>
      <p:ext uri="{BB962C8B-B14F-4D97-AF65-F5344CB8AC3E}">
        <p14:creationId xmlns:p14="http://schemas.microsoft.com/office/powerpoint/2010/main" val="102763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ABD96-0B7C-4D75-9114-50AFA2ECC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CFC1B-633A-47E7-9DF9-AF44AB4D0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study is unfunded.</a:t>
            </a:r>
          </a:p>
          <a:p>
            <a:r>
              <a:rPr lang="en-US" dirty="0"/>
              <a:t>The data are provided by CLS Bank and are commercially available only in aggregated form.</a:t>
            </a:r>
          </a:p>
          <a:p>
            <a:r>
              <a:rPr lang="en-US" dirty="0"/>
              <a:t>One of us (Hasbrouck) taught in the training program of a firm whose activities include FX trading.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437DF-A76A-466F-8011-BC30C1E32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38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1EC6E-FFD6-4BA6-B741-74B06CD60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prices: bids and asks from Olsen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2190A4-4DAB-4ED2-AA32-51FEB1A3F8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Bids and asks streamed by (select) banks and multilateral trading platforms.</a:t>
                </a:r>
              </a:p>
              <a:p>
                <a:r>
                  <a:rPr lang="en-US" dirty="0"/>
                  <a:t>Olsen samples at ~ten-second frequency.</a:t>
                </a:r>
              </a:p>
              <a:p>
                <a:r>
                  <a:rPr lang="en-US" dirty="0"/>
                  <a:t>Not the “National Best Bid and Offer”</a:t>
                </a:r>
              </a:p>
              <a:p>
                <a:r>
                  <a:rPr lang="en-US" dirty="0"/>
                  <a:t>Suppose that at a given time the EUR/USD is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1.12345 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𝑏𝑖𝑑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𝑎𝑠𝑘𝑖𝑛𝑔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1.12352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These might not be the best bid and/or ask in the market.</a:t>
                </a:r>
              </a:p>
              <a:p>
                <a:pPr lvl="1"/>
                <a:r>
                  <a:rPr lang="en-US" dirty="0"/>
                  <a:t>They may not be accessible for execution by anyone.</a:t>
                </a:r>
              </a:p>
              <a:p>
                <a:pPr lvl="2"/>
                <a:r>
                  <a:rPr lang="en-US" dirty="0"/>
                  <a:t>They might simply be indicative.</a:t>
                </a:r>
              </a:p>
              <a:p>
                <a:pPr lvl="1"/>
                <a:r>
                  <a:rPr lang="en-US" dirty="0"/>
                  <a:t>They might not be visible to everyone.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2190A4-4DAB-4ED2-AA32-51FEB1A3F8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90007-F4A3-4EB7-8624-20DA3D799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57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49B3D9-BC80-4496-92D9-0A6BEA07C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Reconciliation: Do Olsen and CLS agree?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2C0BE0-E276-4104-8D2B-27E18575E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65%-70% of spot settlements can be matched to Olsen quotes in the prior 10 seconds.</a:t>
            </a:r>
          </a:p>
          <a:p>
            <a:r>
              <a:rPr lang="en-US" dirty="0"/>
              <a:t>80%-90% … in the prior 60 seconds.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D73FB6-EACD-4899-8F7F-9745CA11F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15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F4F8E9-F731-4489-98A0-6ADC6C119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Centrality and trading profits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F7D5C-180C-4CAE-829D-DE678CEE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CB3D27-B1B6-4A25-B70D-7CCAE877D0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30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C4F7A8-5A48-4814-BC45-C28C74294A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Pricing conventions</a:t>
                </a:r>
              </a:p>
              <a:p>
                <a:pPr lvl="1"/>
                <a:r>
                  <a:rPr lang="en-US" dirty="0"/>
                  <a:t>A currency pair is written as (e.g.):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𝐸𝑈𝑅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</m:groupChr>
                      </m:e>
                      <m:lim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𝑏𝑎𝑠𝑒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𝑐𝑢𝑟𝑟𝑒𝑛𝑐𝑦</m:t>
                            </m:r>
                          </m:e>
                        </m:eqAr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limLow>
                      <m:limLow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𝑈𝑆𝐷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</m:groupChr>
                      </m:e>
                      <m:lim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𝑞𝑢𝑜𝑡𝑒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𝑐𝑢𝑟𝑟𝑒𝑛𝑐𝑦</m:t>
                            </m:r>
                          </m:e>
                        </m:eqArr>
                      </m:lim>
                    </m:limLow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price [exchange rate]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𝑢𝑛𝑖𝑡𝑠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𝑞𝑢𝑜𝑡𝑒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𝑐𝑢𝑟𝑟𝑒𝑛𝑐𝑦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𝑜𝑛𝑒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𝑢𝑛𝑖𝑡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𝑏𝑎𝑠𝑒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𝑐𝑢𝑟𝑟𝑒𝑛𝑐𝑦</m:t>
                        </m:r>
                      </m:den>
                    </m:f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“1.2” means “1.2 US dollar for each euro”</a:t>
                </a:r>
              </a:p>
              <a:p>
                <a:r>
                  <a:rPr lang="en-US" dirty="0"/>
                  <a:t>Measurement</a:t>
                </a:r>
              </a:p>
              <a:p>
                <a:pPr lvl="1"/>
                <a:r>
                  <a:rPr lang="en-US" dirty="0"/>
                  <a:t>For each settlement identify a benchmark price,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Such as midpoint of the bid and ask near right before the settlement.</a:t>
                </a:r>
              </a:p>
              <a:p>
                <a:pPr lvl="1"/>
                <a:r>
                  <a:rPr lang="en-US" dirty="0"/>
                  <a:t>The imputed profit to the buyer of the base currency is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the purchase price.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C4F7A8-5A48-4814-BC45-C28C74294A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" t="-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CA117-18DF-4349-B568-4407E4199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37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E907D2-B100-4AF8-B9C9-1738F0EE0E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457200"/>
                <a:ext cx="11379200" cy="566896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Example</a:t>
                </a:r>
              </a:p>
              <a:p>
                <a:pPr lvl="1"/>
                <a:r>
                  <a:rPr lang="en-US" dirty="0"/>
                  <a:t>In the EUR/USD market I buy €1M at price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=1.10 $/</m:t>
                    </m:r>
                    <m:r>
                      <m:rPr>
                        <m:nor/>
                      </m:rPr>
                      <a:rPr lang="en-US" dirty="0"/>
                      <m:t>€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A “nearby” bid-ask midpoint is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=1.11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My imputed profit is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=$0.01</m:t>
                    </m:r>
                  </m:oMath>
                </a14:m>
                <a:r>
                  <a:rPr lang="en-US" dirty="0"/>
                  <a:t> (per €)</a:t>
                </a:r>
              </a:p>
              <a:p>
                <a:pPr lvl="2"/>
                <a:r>
                  <a:rPr lang="en-US" dirty="0"/>
                  <a:t>… a realized profit if I could reverse my trade (sell my euros) at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=1.11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Across both sides of the trade, imputed profits are zero-sum.</a:t>
                </a:r>
              </a:p>
              <a:p>
                <a:pPr lvl="1"/>
                <a:r>
                  <a:rPr lang="en-US" dirty="0"/>
                  <a:t>We directly analyze only the profit to the buyer of the base currency.</a:t>
                </a:r>
              </a:p>
              <a:p>
                <a:pPr lvl="1"/>
                <a:r>
                  <a:rPr lang="en-US" dirty="0"/>
                  <a:t>Compare: in equity market TCA, we compute effective and realized costs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but only for the active participants “takers”.</a:t>
                </a:r>
              </a:p>
              <a:p>
                <a:r>
                  <a:rPr lang="en-US" b="0" dirty="0"/>
                  <a:t>Implementation</a:t>
                </a:r>
              </a:p>
              <a:p>
                <a:pPr lvl="1"/>
                <a:r>
                  <a:rPr lang="en-US" b="0" dirty="0"/>
                  <a:t>Our </a:t>
                </a:r>
                <a:r>
                  <a:rPr lang="en-US" dirty="0"/>
                  <a:t>bids and asks are streaming quotes collected at ten-second intervals</a:t>
                </a:r>
              </a:p>
              <a:p>
                <a:pPr lvl="1"/>
                <a:r>
                  <a:rPr lang="en-US" b="0" dirty="0"/>
                  <a:t>For settlement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</a:t>
                </a:r>
                <a:r>
                  <a:rPr lang="en-US" b="0" dirty="0"/>
                  <a:t>ur base-case results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𝑒𝑛𝑑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𝑖𝑛𝑡𝑒𝑟𝑣𝑎𝑙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Alternative results 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s from the prior interval or 1-, 2-, 5-min post-settlement.</a:t>
                </a:r>
                <a:endParaRPr lang="en-US" b="0" dirty="0"/>
              </a:p>
              <a:p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E907D2-B100-4AF8-B9C9-1738F0EE0E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457200"/>
                <a:ext cx="11379200" cy="5668963"/>
              </a:xfrm>
              <a:blipFill>
                <a:blip r:embed="rId2"/>
                <a:stretch>
                  <a:fillRect l="-54" t="-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C298F-48DD-48FE-A5FA-0233FAD8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1527" y="6351628"/>
            <a:ext cx="377273" cy="374571"/>
          </a:xfrm>
        </p:spPr>
        <p:txBody>
          <a:bodyPr/>
          <a:lstStyle/>
          <a:p>
            <a:fld id="{209BAFFF-E36A-4B57-9655-92B0909E777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40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7C46A75-50A0-4E3A-ADA4-15B672B365E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depend on the buyer’s and seller’s centralities?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7C46A75-50A0-4E3A-ADA4-15B672B365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11" t="-1709" b="-18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5C2B45-48C2-45C8-ACAF-CDB7FE8E98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Centrality premium:</a:t>
                </a:r>
              </a:p>
              <a:p>
                <a:pPr lvl="1"/>
                <a:r>
                  <a:rPr lang="en-US" dirty="0"/>
                  <a:t>If buyer centrality &gt; seller centrality on settlement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seller centrality &gt; buyer centrality …,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Buyer centrality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≷</m:t>
                    </m:r>
                  </m:oMath>
                </a14:m>
                <a:r>
                  <a:rPr lang="en-US" dirty="0"/>
                  <a:t> seller centrality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Centrality discount:</a:t>
                </a:r>
              </a:p>
              <a:p>
                <a:pPr lvl="1"/>
                <a:r>
                  <a:rPr lang="en-US" dirty="0"/>
                  <a:t>Buyer centrality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≷</m:t>
                    </m:r>
                  </m:oMath>
                </a14:m>
                <a:r>
                  <a:rPr lang="en-US" dirty="0"/>
                  <a:t> seller centrality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Centrality premium/discount implies an ordering, but not a functional form.</a:t>
                </a:r>
              </a:p>
              <a:p>
                <a:pPr lvl="1"/>
                <a:r>
                  <a:rPr lang="en-US" dirty="0"/>
                  <a:t>Partition members into groups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=1,…,5</m:t>
                    </m:r>
                  </m:oMath>
                </a14:m>
                <a:r>
                  <a:rPr lang="en-US" dirty="0"/>
                  <a:t> of increasing centrality.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5C2B45-48C2-45C8-ACAF-CDB7FE8E98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1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5E7A0-F458-466C-9894-1FF788424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16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C34AC-28B2-4E86-B413-EED3B2A1D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88594"/>
            <a:ext cx="10972800" cy="715089"/>
          </a:xfrm>
        </p:spPr>
        <p:txBody>
          <a:bodyPr/>
          <a:lstStyle/>
          <a:p>
            <a:r>
              <a:rPr lang="en-US" dirty="0"/>
              <a:t>Econometric specification: a linear mixed effects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5CE9EC-F3A8-4821-9314-C6AF51085A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71601"/>
                <a:ext cx="10972800" cy="534987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/>
                  <a:t>For settlement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lnSpc>
                    <a:spcPct val="130000"/>
                  </a:lnSpc>
                </a:pPr>
                <a:r>
                  <a:rPr lang="en-US" dirty="0"/>
                  <a:t>Centrality discounts/premia implied by fixed-effects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𝑏𝑢𝑦𝑒𝑟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𝑐𝑒𝑛𝑡𝑟𝑎𝑙𝑖𝑡𝑦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𝑔𝑟𝑜𝑢𝑝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𝑠𝑒𝑙𝑙𝑒𝑟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𝑔𝑟𝑜𝑢𝑝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3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then buyer’s centrality &gt; seller’s centrality</a:t>
                </a:r>
              </a:p>
              <a:p>
                <a:pPr lvl="1">
                  <a:lnSpc>
                    <a:spcPct val="13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we have a centrality premium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, … a discount)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dirty="0"/>
                  <a:t>Symmetry: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lnSpc>
                    <a:spcPct val="130000"/>
                  </a:lnSpc>
                </a:pPr>
                <a:r>
                  <a:rPr lang="en-US" dirty="0"/>
                  <a:t>We do not impose this,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="0" dirty="0"/>
                  <a:t> is a useful summary statistic.</a:t>
                </a:r>
              </a:p>
              <a:p>
                <a:pPr lvl="1">
                  <a:lnSpc>
                    <a:spcPct val="130000"/>
                  </a:lnSpc>
                </a:pPr>
                <a:r>
                  <a:rPr lang="en-US" dirty="0"/>
                  <a:t>We do impose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5CE9EC-F3A8-4821-9314-C6AF51085A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71601"/>
                <a:ext cx="10972800" cy="5349876"/>
              </a:xfrm>
              <a:blipFill>
                <a:blip r:embed="rId2"/>
                <a:stretch>
                  <a:fillRect l="-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E4489-FB6C-4C90-853F-9DF708C19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1527" y="6351628"/>
            <a:ext cx="377273" cy="374571"/>
          </a:xfrm>
        </p:spPr>
        <p:txBody>
          <a:bodyPr/>
          <a:lstStyle/>
          <a:p>
            <a:fld id="{209BAFFF-E36A-4B57-9655-92B0909E777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05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BD2A4-7ABD-4520-8563-75E45BB5E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88594"/>
            <a:ext cx="10972800" cy="715089"/>
          </a:xfrm>
        </p:spPr>
        <p:txBody>
          <a:bodyPr/>
          <a:lstStyle/>
          <a:p>
            <a:r>
              <a:rPr lang="en-US" dirty="0"/>
              <a:t>Error specification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549926-6BD3-4E11-9CD6-AEA4A449E1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525963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𝜅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=1,…,13</m:t>
                    </m:r>
                  </m:oMath>
                </a14:m>
                <a:r>
                  <a:rPr lang="en-US" dirty="0"/>
                  <a:t> indexes currency pairs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indexes ten-second intervals for currency pair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indexes settlements within interval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Errors are assumed uncorrelated across different pairs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/>
                  <a:t> and/or different intervals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 same pair, same interval, error structure is compound symmetry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𝜅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𝜅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𝐶𝑜𝑟𝑟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𝜅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𝜅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𝜅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i="1" dirty="0"/>
                  <a:t>Questions?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549926-6BD3-4E11-9CD6-AEA4A449E1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525963"/>
              </a:xfrm>
              <a:blipFill>
                <a:blip r:embed="rId2"/>
                <a:stretch>
                  <a:fillRect l="-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665FB-F776-4D15-9214-094A6015B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1527" y="6351628"/>
            <a:ext cx="377273" cy="374571"/>
          </a:xfrm>
        </p:spPr>
        <p:txBody>
          <a:bodyPr/>
          <a:lstStyle/>
          <a:p>
            <a:fld id="{209BAFFF-E36A-4B57-9655-92B0909E777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8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F5BB8A-A686-43B5-80B1-9DB3474D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6. Degree centrality groups: descriptive statistics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BC3ABB-0F08-4C82-9B64-27A21AEB8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62E7A4-06F1-477C-8461-2090231A31A5}"/>
              </a:ext>
            </a:extLst>
          </p:cNvPr>
          <p:cNvSpPr/>
          <p:nvPr/>
        </p:nvSpPr>
        <p:spPr>
          <a:xfrm>
            <a:off x="3733800" y="2895600"/>
            <a:ext cx="2133600" cy="1143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409F5D6-B729-446B-B51A-8891B1D2BFBD}"/>
              </a:ext>
            </a:extLst>
          </p:cNvPr>
          <p:cNvSpPr/>
          <p:nvPr/>
        </p:nvSpPr>
        <p:spPr>
          <a:xfrm>
            <a:off x="5867400" y="2895600"/>
            <a:ext cx="2819400" cy="1143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9DEAA14-81A0-4305-87D5-BEA8E13DC23F}"/>
              </a:ext>
            </a:extLst>
          </p:cNvPr>
          <p:cNvSpPr/>
          <p:nvPr/>
        </p:nvSpPr>
        <p:spPr>
          <a:xfrm>
            <a:off x="8762999" y="2886635"/>
            <a:ext cx="2577751" cy="1143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FEDEB6-F33C-4C00-B1AB-797E5BE22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34" y="1361786"/>
            <a:ext cx="10612331" cy="413442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D3DEC0-88C0-4E0B-B776-3D3DB4328153}"/>
              </a:ext>
            </a:extLst>
          </p:cNvPr>
          <p:cNvSpPr/>
          <p:nvPr/>
        </p:nvSpPr>
        <p:spPr>
          <a:xfrm>
            <a:off x="1371600" y="4800600"/>
            <a:ext cx="10030565" cy="381000"/>
          </a:xfrm>
          <a:prstGeom prst="roundRect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565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F4271-FC8B-4530-B0AE-FAA52017B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7. Settlement flows between centrality groups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311BED-6ED4-402B-BF19-5E136DDF7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3E691D-F5C5-406E-A675-A1E1543DB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76400"/>
            <a:ext cx="1114626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50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BEC67-AC03-4360-9FE5-6F4FAF1BE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elevator pitch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5E148-B39E-4783-A2D6-867D0436D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Over-the-counter financial markets are often modeled as networks.</a:t>
            </a:r>
          </a:p>
          <a:p>
            <a:r>
              <a:rPr lang="en-US" dirty="0"/>
              <a:t>An agent’s trading costs are sensitive to the agent’s centrality (“importance”) in the network.</a:t>
            </a:r>
          </a:p>
          <a:p>
            <a:r>
              <a:rPr lang="en-US" dirty="0"/>
              <a:t>Do more central intermediaries extract a premium in their trades?</a:t>
            </a:r>
          </a:p>
          <a:p>
            <a:pPr lvl="1"/>
            <a:r>
              <a:rPr lang="en-US" dirty="0"/>
              <a:t>Or does competition force them to offer a discount?</a:t>
            </a:r>
          </a:p>
          <a:p>
            <a:r>
              <a:rPr lang="en-US" dirty="0"/>
              <a:t>Most extant results are mixed and come from smaller US OTC markets.</a:t>
            </a:r>
          </a:p>
          <a:p>
            <a:r>
              <a:rPr lang="en-US" dirty="0"/>
              <a:t>We examine the currency (foreign exchange, FX) market.</a:t>
            </a:r>
          </a:p>
          <a:p>
            <a:r>
              <a:rPr lang="en-US" dirty="0"/>
              <a:t>We find a premium.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A8DAE-8DC5-4B51-B9B7-38876598E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94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85CCC-167E-4CFC-BCB5-48DE1192B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671"/>
            <a:ext cx="10972800" cy="715089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Table 8. Centrality fixed effect estimates (pooled over all currency pairs), basis pts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7ACC70-1E77-44FB-B4D5-64959501D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2389D90-B46B-4295-A5B6-33791683DB5A}"/>
              </a:ext>
            </a:extLst>
          </p:cNvPr>
          <p:cNvSpPr/>
          <p:nvPr/>
        </p:nvSpPr>
        <p:spPr>
          <a:xfrm>
            <a:off x="2895600" y="2971800"/>
            <a:ext cx="914400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6E23B07-0EA0-477E-BE5C-B2960CCCE824}"/>
              </a:ext>
            </a:extLst>
          </p:cNvPr>
          <p:cNvSpPr/>
          <p:nvPr/>
        </p:nvSpPr>
        <p:spPr>
          <a:xfrm>
            <a:off x="3886200" y="3658200"/>
            <a:ext cx="914400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F869391-4889-485C-802D-4D38B069EECE}"/>
              </a:ext>
            </a:extLst>
          </p:cNvPr>
          <p:cNvSpPr/>
          <p:nvPr/>
        </p:nvSpPr>
        <p:spPr>
          <a:xfrm>
            <a:off x="4876800" y="4419600"/>
            <a:ext cx="914400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2EFFDE6-C6B5-4549-815C-5006A845C3D9}"/>
              </a:ext>
            </a:extLst>
          </p:cNvPr>
          <p:cNvSpPr/>
          <p:nvPr/>
        </p:nvSpPr>
        <p:spPr>
          <a:xfrm>
            <a:off x="5943600" y="5105400"/>
            <a:ext cx="914400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E2B831-B875-442A-BE71-6B3053D71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80"/>
          <a:stretch/>
        </p:blipFill>
        <p:spPr>
          <a:xfrm>
            <a:off x="2895600" y="1487692"/>
            <a:ext cx="6934200" cy="467440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5CD6787-B69F-4560-9A22-6E49CFDBEB6E}"/>
              </a:ext>
            </a:extLst>
          </p:cNvPr>
          <p:cNvSpPr/>
          <p:nvPr/>
        </p:nvSpPr>
        <p:spPr>
          <a:xfrm>
            <a:off x="4876800" y="3272444"/>
            <a:ext cx="914400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FB9FC44A-C1F1-4C20-8EE9-71A08506A7DE}"/>
                  </a:ext>
                </a:extLst>
              </p:cNvPr>
              <p:cNvSpPr/>
              <p:nvPr/>
            </p:nvSpPr>
            <p:spPr>
              <a:xfrm>
                <a:off x="126600" y="1693930"/>
                <a:ext cx="3505200" cy="14478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2,1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mbria" pitchFamily="18" charset="0"/>
                  </a:rPr>
                  <a:t> </a:t>
                </a:r>
                <a:br>
                  <a:rPr lang="en-US" sz="2400" dirty="0">
                    <a:solidFill>
                      <a:srgbClr val="FF0000"/>
                    </a:solidFill>
                    <a:latin typeface="Cambria" pitchFamily="18" charset="0"/>
                  </a:rPr>
                </a:br>
                <a:r>
                  <a:rPr lang="en-US" sz="2400" dirty="0">
                    <a:solidFill>
                      <a:srgbClr val="FF0000"/>
                    </a:solidFill>
                    <a:latin typeface="Cambria" pitchFamily="18" charset="0"/>
                  </a:rPr>
                  <a:t>Buyer centrality is “2”</a:t>
                </a:r>
                <a:br>
                  <a:rPr lang="en-US" sz="2400" dirty="0">
                    <a:solidFill>
                      <a:srgbClr val="FF0000"/>
                    </a:solidFill>
                    <a:latin typeface="Cambria" pitchFamily="18" charset="0"/>
                  </a:rPr>
                </a:br>
                <a:r>
                  <a:rPr lang="en-US" sz="2400" dirty="0">
                    <a:solidFill>
                      <a:srgbClr val="FF0000"/>
                    </a:solidFill>
                    <a:latin typeface="Cambria" pitchFamily="18" charset="0"/>
                  </a:rPr>
                  <a:t>Seller centrality is “1”:</a:t>
                </a:r>
              </a:p>
            </p:txBody>
          </p:sp>
        </mc:Choice>
        <mc:Fallback xmlns="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FB9FC44A-C1F1-4C20-8EE9-71A08506A7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00" y="1693930"/>
                <a:ext cx="3505200" cy="1447800"/>
              </a:xfrm>
              <a:prstGeom prst="roundRect">
                <a:avLst/>
              </a:prstGeom>
              <a:blipFill>
                <a:blip r:embed="rId3"/>
                <a:stretch>
                  <a:fillRect b="-41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DA585512-47AD-4EC1-9C1A-6DA28C00B074}"/>
              </a:ext>
            </a:extLst>
          </p:cNvPr>
          <p:cNvCxnSpPr>
            <a:stCxn id="18" idx="3"/>
            <a:endCxn id="13" idx="1"/>
          </p:cNvCxnSpPr>
          <p:nvPr/>
        </p:nvCxnSpPr>
        <p:spPr>
          <a:xfrm>
            <a:off x="3631800" y="2417830"/>
            <a:ext cx="1245000" cy="1235614"/>
          </a:xfrm>
          <a:prstGeom prst="curvedConnector3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B3CBB51-9676-4DE1-94B1-844E8CA85524}"/>
              </a:ext>
            </a:extLst>
          </p:cNvPr>
          <p:cNvSpPr/>
          <p:nvPr/>
        </p:nvSpPr>
        <p:spPr>
          <a:xfrm>
            <a:off x="5841600" y="2594994"/>
            <a:ext cx="914400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4A61E104-6B38-4E71-A0DB-28F7B2FFA43E}"/>
                  </a:ext>
                </a:extLst>
              </p:cNvPr>
              <p:cNvSpPr/>
              <p:nvPr/>
            </p:nvSpPr>
            <p:spPr>
              <a:xfrm>
                <a:off x="7924800" y="914400"/>
                <a:ext cx="3505200" cy="12906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mbria" pitchFamily="18" charset="0"/>
                  </a:rPr>
                  <a:t> </a:t>
                </a:r>
                <a:br>
                  <a:rPr lang="en-US" sz="2400" dirty="0">
                    <a:solidFill>
                      <a:srgbClr val="FF0000"/>
                    </a:solidFill>
                    <a:latin typeface="Cambria" pitchFamily="18" charset="0"/>
                  </a:rPr>
                </a:br>
                <a:r>
                  <a:rPr lang="en-US" sz="2400" dirty="0">
                    <a:solidFill>
                      <a:srgbClr val="FF0000"/>
                    </a:solidFill>
                    <a:latin typeface="Cambria" pitchFamily="18" charset="0"/>
                  </a:rPr>
                  <a:t>Buyer centrality is “1”</a:t>
                </a:r>
                <a:br>
                  <a:rPr lang="en-US" sz="2400" dirty="0">
                    <a:solidFill>
                      <a:srgbClr val="FF0000"/>
                    </a:solidFill>
                    <a:latin typeface="Cambria" pitchFamily="18" charset="0"/>
                  </a:rPr>
                </a:br>
                <a:r>
                  <a:rPr lang="en-US" sz="2400" dirty="0">
                    <a:solidFill>
                      <a:srgbClr val="FF0000"/>
                    </a:solidFill>
                    <a:latin typeface="Cambria" pitchFamily="18" charset="0"/>
                  </a:rPr>
                  <a:t>Seller centrality is “2”:</a:t>
                </a: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4A61E104-6B38-4E71-A0DB-28F7B2FFA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914400"/>
                <a:ext cx="3505200" cy="1290683"/>
              </a:xfrm>
              <a:prstGeom prst="roundRect">
                <a:avLst/>
              </a:prstGeom>
              <a:blipFill>
                <a:blip r:embed="rId4"/>
                <a:stretch>
                  <a:fillRect b="-601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45D7F733-E9FD-42C5-8D85-06436C889324}"/>
              </a:ext>
            </a:extLst>
          </p:cNvPr>
          <p:cNvCxnSpPr>
            <a:cxnSpLocks/>
            <a:stCxn id="21" idx="1"/>
            <a:endCxn id="20" idx="3"/>
          </p:cNvCxnSpPr>
          <p:nvPr/>
        </p:nvCxnSpPr>
        <p:spPr>
          <a:xfrm rot="10800000" flipV="1">
            <a:off x="6756000" y="1559742"/>
            <a:ext cx="1168800" cy="1416252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30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0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41AD73B-9762-40D6-B6BE-B4E383FD5A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09600" y="152400"/>
                <a:ext cx="10972800" cy="1051283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Table 8. Panel B. Centrality differentials averaged across buyers and sellers,</a:t>
                </a:r>
                <a:br>
                  <a:rPr lang="en-US" sz="2400" dirty="0"/>
                </a:b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ba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(in basis points)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41AD73B-9762-40D6-B6BE-B4E383FD5A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" y="152400"/>
                <a:ext cx="10972800" cy="1051283"/>
              </a:xfrm>
              <a:blipFill>
                <a:blip r:embed="rId2"/>
                <a:stretch>
                  <a:fillRect l="-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47C1C0-29E5-407B-AC81-B818D725D4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72400" y="1600201"/>
                <a:ext cx="38100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ba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generally decreasing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ba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generally increasing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47C1C0-29E5-407B-AC81-B818D725D4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72400" y="1600201"/>
                <a:ext cx="3810000" cy="4525963"/>
              </a:xfrm>
              <a:blipFill>
                <a:blip r:embed="rId3"/>
                <a:stretch>
                  <a:fillRect l="-320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245E2-6B4A-46EC-B197-DE95697D0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65AFA7-0792-4E76-945C-694357018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371600"/>
            <a:ext cx="6019800" cy="503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478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498F9C-6B80-4398-B9EB-9D9C15D75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5732"/>
            <a:ext cx="10972800" cy="715089"/>
          </a:xfrm>
        </p:spPr>
        <p:txBody>
          <a:bodyPr/>
          <a:lstStyle/>
          <a:p>
            <a:r>
              <a:rPr lang="en-US" dirty="0"/>
              <a:t>Refinements and robustness checks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BB914E4-D3D8-43A3-9368-1C73BF909B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66801"/>
                <a:ext cx="10972800" cy="50593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Effects of settlement size</a:t>
                </a:r>
              </a:p>
              <a:p>
                <a:pPr lvl="1"/>
                <a:r>
                  <a:rPr lang="en-US" dirty="0"/>
                  <a:t>Holding constant the centrality groups, settlements of at least 1M units of base currency have higher profits than smaller settlements.</a:t>
                </a:r>
              </a:p>
              <a:p>
                <a:r>
                  <a:rPr lang="en-US" dirty="0"/>
                  <a:t>Use of pre- and post-settlement benchmarks,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estimates based on pre- and post-settlement benchmarks are similar.</a:t>
                </a:r>
              </a:p>
              <a:p>
                <a:pPr lvl="1"/>
                <a:r>
                  <a:rPr lang="en-US" dirty="0"/>
                  <a:t>But when post-settlement timing differential increases (up to five minutes), standard errors increase.</a:t>
                </a:r>
              </a:p>
              <a:p>
                <a:pPr lvl="1"/>
                <a:r>
                  <a:rPr lang="en-US" dirty="0"/>
                  <a:t>Constructing groups on volume-weighted degree centrality (“market share”) yields similar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estimates.</a:t>
                </a:r>
              </a:p>
              <a:p>
                <a:r>
                  <a:rPr lang="en-US" dirty="0"/>
                  <a:t>Estimates by currency pair</a:t>
                </a:r>
              </a:p>
              <a:p>
                <a:pPr lvl="1"/>
                <a:r>
                  <a:rPr lang="en-US" dirty="0"/>
                  <a:t>Across currency pairs, centrality differentials are positively correlated with bid-ask spreads (from the streaming data).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BB914E4-D3D8-43A3-9368-1C73BF909B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66801"/>
                <a:ext cx="10972800" cy="5059364"/>
              </a:xfrm>
              <a:blipFill>
                <a:blip r:embed="rId2"/>
                <a:stretch>
                  <a:fillRect l="-111" t="-964" r="-111" b="-1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E5B4C1-CF44-4067-BCAD-3C23B99D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65A59ED-76EB-4BB1-9994-517C02A259D3}"/>
              </a:ext>
            </a:extLst>
          </p:cNvPr>
          <p:cNvSpPr/>
          <p:nvPr/>
        </p:nvSpPr>
        <p:spPr>
          <a:xfrm>
            <a:off x="7924800" y="2286000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591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CC4AE-184F-4520-8575-D2F1064FE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Centrality premia and information in 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C919F-E2D6-4E2E-9F0B-8A95CD02E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average, central agents earn profits in trades with non-central counterparties.</a:t>
            </a:r>
          </a:p>
          <a:p>
            <a:pPr lvl="1"/>
            <a:r>
              <a:rPr lang="en-US" dirty="0"/>
              <a:t>Are they exploiting market power? Being compensated for a differentiated service (like speed)?</a:t>
            </a:r>
          </a:p>
          <a:p>
            <a:r>
              <a:rPr lang="en-US" dirty="0"/>
              <a:t>Are the centrality premia compensation for adverse selection?</a:t>
            </a:r>
          </a:p>
          <a:p>
            <a:pPr lvl="1"/>
            <a:r>
              <a:rPr lang="en-US" dirty="0"/>
              <a:t>Traders might not be independent. Orders might have correlated directions.</a:t>
            </a:r>
          </a:p>
          <a:p>
            <a:pPr lvl="1"/>
            <a:r>
              <a:rPr lang="en-US" dirty="0"/>
              <a:t>Is aggregate non-central order flow correlated with price changes?</a:t>
            </a:r>
          </a:p>
          <a:p>
            <a:r>
              <a:rPr lang="en-US" dirty="0"/>
              <a:t>Can relative centrality be used to “sign” the order flow?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BB62C-D7A2-4B5A-AF56-823DA4F0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01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DF7DA899-F488-4AC5-A28B-23B0B5F72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88594"/>
            <a:ext cx="10972800" cy="715089"/>
          </a:xfrm>
        </p:spPr>
        <p:txBody>
          <a:bodyPr/>
          <a:lstStyle/>
          <a:p>
            <a:r>
              <a:rPr lang="en-US"/>
              <a:t>The return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3BF6CA6-7165-4274-9AC7-D6E4498E0A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5259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𝑖𝑗𝑡</m:t>
                        </m:r>
                      </m:sub>
                    </m:sSub>
                  </m:oMath>
                </a14:m>
                <a:r>
                  <a:rPr lang="en-US" dirty="0"/>
                  <a:t> is the total settlement volume (USD equivalent) in interval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between buyer centrality group </a:t>
                </a:r>
                <a:r>
                  <a:rPr lang="en-US" dirty="0" err="1"/>
                  <a:t>i</a:t>
                </a:r>
                <a:r>
                  <a:rPr lang="en-US" dirty="0"/>
                  <a:t> and seller centrality group j</a:t>
                </a:r>
              </a:p>
              <a:p>
                <a:r>
                  <a:rPr lang="en-US" dirty="0"/>
                  <a:t>The net centrality flow is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𝑁𝐶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𝑠𝑖𝑔𝑛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𝑖𝑗𝑡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The signed log flow is: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𝐿𝑜𝑔𝑁𝐶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𝑆𝑖𝑔𝑛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𝑁𝐶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𝑁𝐶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The return regression: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𝐿𝑜𝑔𝑁𝐶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dirty="0"/>
                  <a:t> is the return from holding the base currency over the interval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3BF6CA6-7165-4274-9AC7-D6E4498E0A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525963"/>
              </a:xfrm>
              <a:blipFill>
                <a:blip r:embed="rId2"/>
                <a:stretch>
                  <a:fillRect l="-111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B48CEF-3F38-408B-8F92-25C7DBFD7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1527" y="6351628"/>
            <a:ext cx="377273" cy="374571"/>
          </a:xfrm>
        </p:spPr>
        <p:txBody>
          <a:bodyPr/>
          <a:lstStyle/>
          <a:p>
            <a:fld id="{209BAFFF-E36A-4B57-9655-92B0909E777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696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F81359A-5583-43E0-AAA8-480A0770278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33400" y="152400"/>
                <a:ext cx="10972800" cy="898525"/>
              </a:xfrm>
            </p:spPr>
            <p:txBody>
              <a:bodyPr wrap="square">
                <a:noAutofit/>
              </a:bodyPr>
              <a:lstStyle/>
              <a:p>
                <a:r>
                  <a:rPr lang="en-US" sz="2400" dirty="0"/>
                  <a:t>Table 15. Central flows and returns</a:t>
                </a:r>
                <a:br>
                  <a:rPr lang="en-US" sz="2400" dirty="0"/>
                </a:br>
                <a:r>
                  <a:rPr lang="en-US" sz="2400" dirty="0"/>
                  <a:t>Estimates of </a:t>
                </a:r>
                <a14:m>
                  <m:oMath xmlns:m="http://schemas.openxmlformats.org/officeDocument/2006/math">
                    <m:r>
                      <a:rPr lang="en-US" sz="2400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𝐿𝑜𝑔𝑁𝐶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F81359A-5583-43E0-AAA8-480A077027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3400" y="152400"/>
                <a:ext cx="10972800" cy="898525"/>
              </a:xfrm>
              <a:blipFill>
                <a:blip r:embed="rId2"/>
                <a:stretch>
                  <a:fillRect l="-500" t="-1361" b="-1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FB7138-4C7F-409D-A0C3-80ACDEF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1527" y="6351628"/>
            <a:ext cx="377273" cy="374571"/>
          </a:xfrm>
        </p:spPr>
        <p:txBody>
          <a:bodyPr/>
          <a:lstStyle/>
          <a:p>
            <a:fld id="{209BAFFF-E36A-4B57-9655-92B0909E777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FFE8F9-E352-4B25-8E25-0C21E69B1BCB}"/>
              </a:ext>
            </a:extLst>
          </p:cNvPr>
          <p:cNvSpPr/>
          <p:nvPr/>
        </p:nvSpPr>
        <p:spPr>
          <a:xfrm>
            <a:off x="6781800" y="2438400"/>
            <a:ext cx="4572000" cy="1752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The central agents are buying during price declines and selling into rising markets.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50C0DE-59A0-44A3-9D93-BDE619CED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295400"/>
            <a:ext cx="3124200" cy="517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226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FF2A41-6026-40FE-90DE-170219DC7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6E5F43-6882-4E69-BDD0-C075922AF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settlement network has many players, likely to include traditional customers and dealers.</a:t>
            </a:r>
          </a:p>
          <a:p>
            <a:r>
              <a:rPr lang="en-US" dirty="0"/>
              <a:t>The pattern of FX settlements suggests high concentration of activity in large central agents.</a:t>
            </a:r>
          </a:p>
          <a:p>
            <a:r>
              <a:rPr lang="en-US" dirty="0"/>
              <a:t>Central agents achieve better terms of trade with non-central counterparties.</a:t>
            </a:r>
          </a:p>
          <a:p>
            <a:pPr lvl="1"/>
            <a:r>
              <a:rPr lang="en-US" dirty="0"/>
              <a:t>This is consistent with central agents’ possession of bargaining power.</a:t>
            </a:r>
          </a:p>
          <a:p>
            <a:r>
              <a:rPr lang="en-US" dirty="0"/>
              <a:t>Central agents are also more exposed to adverse price changes due to commonality in order flows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040A7E-AA34-44EE-AD56-3960E45A3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735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A2CB3B-8792-4E89-9821-A8E115EE7CA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1800"/>
            <a:ext cx="9601200" cy="640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D5BBBDD-B718-4C6F-936C-C2DD0D330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11658600" cy="715089"/>
          </a:xfrm>
        </p:spPr>
        <p:txBody>
          <a:bodyPr>
            <a:normAutofit/>
          </a:bodyPr>
          <a:lstStyle/>
          <a:p>
            <a:r>
              <a:rPr lang="en-US" dirty="0"/>
              <a:t>(Hasbrouck and Levich, 2019) Figure 2. EUR/USD, April 17, 2013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994CC-8E9C-4DFE-95DC-0BD325AA9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776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657EE-1F49-4C5D-A392-D9155BF65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There are many settlement members, but activity is concentrated.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95969-33E3-4B42-B4E5-E51CE379C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trade/settlement has two participants (sides).</a:t>
            </a:r>
          </a:p>
          <a:p>
            <a:r>
              <a:rPr lang="en-US" dirty="0"/>
              <a:t>Table 1. Distribution of settlement sides per member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847572-7617-4A20-B899-C916C690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6A2E33-CE03-462F-8CCD-A6C39AC89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973" y="2819400"/>
            <a:ext cx="9888330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352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7978458-83F7-4A91-8DF3-77891A715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Table 2. Settlement activity by value (all instruments, all currencies)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1BFA0-415B-43E6-9095-ACCF47500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99B200-E866-4648-B886-269C07A5A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78" y="1397165"/>
            <a:ext cx="10161322" cy="49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58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996A1-D128-4EF0-8F2C-A7F4CD753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Search models of over-the-counter markets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D3D01-4E52-4A8A-A15C-F350CD9C4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Decentralized (over-the-counter, OTC) markets dominate trading in bonds, foreign exchange (FX), swaps, and so forth.</a:t>
            </a:r>
          </a:p>
          <a:p>
            <a:pPr lvl="1"/>
            <a:r>
              <a:rPr lang="en-US" dirty="0"/>
              <a:t>AKA dealer, quote-driven, or two-tier markets</a:t>
            </a:r>
          </a:p>
          <a:p>
            <a:pPr lvl="1"/>
            <a:r>
              <a:rPr lang="en-US" dirty="0"/>
              <a:t>Contrast with centralized (“exchange”) markets.</a:t>
            </a:r>
          </a:p>
          <a:p>
            <a:pPr lvl="2"/>
            <a:r>
              <a:rPr lang="en-US" dirty="0"/>
              <a:t>Holden, Lu, </a:t>
            </a:r>
            <a:r>
              <a:rPr lang="en-US" dirty="0" err="1"/>
              <a:t>Lugovskyy</a:t>
            </a:r>
            <a:r>
              <a:rPr lang="en-US" dirty="0"/>
              <a:t>, and </a:t>
            </a:r>
            <a:r>
              <a:rPr lang="en-US" dirty="0" err="1"/>
              <a:t>Puzzello</a:t>
            </a:r>
            <a:r>
              <a:rPr lang="en-US" dirty="0"/>
              <a:t>, What is the impact of introducing a parallel OTC market? JFE, forthcoming.</a:t>
            </a:r>
          </a:p>
          <a:p>
            <a:r>
              <a:rPr lang="en-US" dirty="0"/>
              <a:t>Loosely segmented as dealer-to-customer and dealer-to-dealer (interdealer).</a:t>
            </a:r>
          </a:p>
          <a:p>
            <a:r>
              <a:rPr lang="en-US" dirty="0" err="1"/>
              <a:t>Duffie</a:t>
            </a:r>
            <a:r>
              <a:rPr lang="en-US" dirty="0"/>
              <a:t>, </a:t>
            </a:r>
            <a:r>
              <a:rPr lang="en-US" dirty="0" err="1"/>
              <a:t>Garleaunu</a:t>
            </a:r>
            <a:r>
              <a:rPr lang="en-US" dirty="0"/>
              <a:t>, Pedersen (2005): </a:t>
            </a:r>
            <a:r>
              <a:rPr lang="en-US" i="1" dirty="0"/>
              <a:t>random search </a:t>
            </a:r>
            <a:r>
              <a:rPr lang="en-US" dirty="0"/>
              <a:t>in the dealer-to-customer segment.</a:t>
            </a:r>
          </a:p>
          <a:p>
            <a:pPr lvl="1"/>
            <a:r>
              <a:rPr lang="en-US" dirty="0"/>
              <a:t>Search intensity is inversely related to the dealers’ bid-ask spreads.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A0397-7832-4C72-832C-B7E359272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667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AF4B14-E686-42C7-8C1B-006EA907C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3. Distribution of degree centrality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D270F-2D26-4AD3-AFA8-F11D6BD8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BF6898-9080-4C4E-88D6-BF558BCF0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14" y="2023866"/>
            <a:ext cx="9831172" cy="28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229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A26EA1-F1D0-4CCB-BE70-BA5975857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FBC3E8-009C-4E4B-A676-50A3D3B3A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992" y="1585655"/>
            <a:ext cx="10136015" cy="36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342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AD0D3E-5888-4725-B1B9-F7E2C1893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F0ADFE-83BD-4CC8-9D5C-6887D2676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0" y="1600201"/>
            <a:ext cx="4800600" cy="4525963"/>
          </a:xfrm>
        </p:spPr>
        <p:txBody>
          <a:bodyPr>
            <a:normAutofit/>
          </a:bodyPr>
          <a:lstStyle/>
          <a:p>
            <a:r>
              <a:rPr lang="en-US" dirty="0"/>
              <a:t>Pick a pair of nodes: 2 and 7</a:t>
            </a:r>
          </a:p>
          <a:p>
            <a:r>
              <a:rPr lang="en-US" dirty="0"/>
              <a:t>There are many paths between them.</a:t>
            </a:r>
          </a:p>
          <a:p>
            <a:r>
              <a:rPr lang="en-US" dirty="0"/>
              <a:t>The shortest path is</a:t>
            </a:r>
            <a:br>
              <a:rPr lang="en-US" dirty="0"/>
            </a:br>
            <a:r>
              <a:rPr lang="en-US" dirty="0"/>
              <a:t>2</a:t>
            </a:r>
            <a:r>
              <a:rPr lang="en-US" dirty="0">
                <a:sym typeface="Wingdings" panose="05000000000000000000" pitchFamily="2" charset="2"/>
              </a:rPr>
              <a:t>G7, with length 2.</a:t>
            </a:r>
          </a:p>
          <a:p>
            <a:r>
              <a:rPr lang="en-US" dirty="0">
                <a:sym typeface="Wingdings" panose="05000000000000000000" pitchFamily="2" charset="2"/>
              </a:rPr>
              <a:t>Consider all possible pairs of nodes.</a:t>
            </a:r>
          </a:p>
          <a:p>
            <a:r>
              <a:rPr lang="en-US" dirty="0">
                <a:sym typeface="Wingdings" panose="05000000000000000000" pitchFamily="2" charset="2"/>
              </a:rPr>
              <a:t>Determine the shortest path.</a:t>
            </a:r>
          </a:p>
          <a:p>
            <a:r>
              <a:rPr lang="en-US" dirty="0">
                <a:sym typeface="Wingdings" panose="05000000000000000000" pitchFamily="2" charset="2"/>
              </a:rPr>
              <a:t>Construct the distribution of shortest-path lengths.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EFEB55-AD86-4B3C-81C7-831876732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2C1659-47FD-4D40-9ADD-9B1D0D4719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87" t="5208" r="6563" b="8683"/>
          <a:stretch/>
        </p:blipFill>
        <p:spPr>
          <a:xfrm>
            <a:off x="457201" y="1524000"/>
            <a:ext cx="6096000" cy="484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092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703B49-D21C-45B0-ABBD-C54CB279D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4. Distribution of shortest paths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FAB58-FF46-4079-B746-77334D3EA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0453CE-C369-4F21-8463-A33AFCAAB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926"/>
          <a:stretch/>
        </p:blipFill>
        <p:spPr>
          <a:xfrm>
            <a:off x="1223073" y="1524000"/>
            <a:ext cx="3425126" cy="3962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7454D7B-ACE3-4FC2-9F6F-C2F95711D8E5}"/>
                  </a:ext>
                </a:extLst>
              </p:cNvPr>
              <p:cNvSpPr txBox="1"/>
              <p:nvPr/>
            </p:nvSpPr>
            <p:spPr>
              <a:xfrm>
                <a:off x="4648199" y="3352800"/>
                <a:ext cx="719169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𝐶𝑢𝑠𝑡𝑜𝑚𝑒𝑟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𝐷𝑒𝑎𝑙𝑒𝑟</m:t>
                    </m:r>
                  </m:oMath>
                </a14:m>
                <a:endParaRPr lang="en-US" sz="2400" b="0" dirty="0">
                  <a:latin typeface="Cambria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𝐶𝑢𝑠𝑡𝑜𝑚𝑒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𝐷𝑒𝑎𝑙𝑒𝑟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𝐶𝑢𝑠𝑡𝑜𝑚𝑒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b="0" dirty="0">
                  <a:latin typeface="Cambria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𝐶𝑢𝑠𝑡𝑜𝑚𝑒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𝐷𝑒𝑎𝑙𝑒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𝐷𝑒𝑎𝑙𝑒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𝐶𝑢𝑠𝑡𝑜𝑚𝑒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7454D7B-ACE3-4FC2-9F6F-C2F95711D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199" y="3352800"/>
                <a:ext cx="7191695" cy="1200329"/>
              </a:xfrm>
              <a:prstGeom prst="rect">
                <a:avLst/>
              </a:prstGeom>
              <a:blipFill>
                <a:blip r:embed="rId3"/>
                <a:stretch>
                  <a:fillRect l="-1102" t="-1523" b="-9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754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F5BB8A-A686-43B5-80B1-9DB3474D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6. Degree centrality groups: descriptive statistics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BC3ABB-0F08-4C82-9B64-27A21AEB8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62E7A4-06F1-477C-8461-2090231A31A5}"/>
              </a:ext>
            </a:extLst>
          </p:cNvPr>
          <p:cNvSpPr/>
          <p:nvPr/>
        </p:nvSpPr>
        <p:spPr>
          <a:xfrm>
            <a:off x="3733800" y="2895600"/>
            <a:ext cx="2133600" cy="1143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409F5D6-B729-446B-B51A-8891B1D2BFBD}"/>
              </a:ext>
            </a:extLst>
          </p:cNvPr>
          <p:cNvSpPr/>
          <p:nvPr/>
        </p:nvSpPr>
        <p:spPr>
          <a:xfrm>
            <a:off x="5867400" y="2895600"/>
            <a:ext cx="2819400" cy="1143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9DEAA14-81A0-4305-87D5-BEA8E13DC23F}"/>
              </a:ext>
            </a:extLst>
          </p:cNvPr>
          <p:cNvSpPr/>
          <p:nvPr/>
        </p:nvSpPr>
        <p:spPr>
          <a:xfrm>
            <a:off x="8762999" y="2886635"/>
            <a:ext cx="2577751" cy="1143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FEDEB6-F33C-4C00-B1AB-797E5BE22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34" y="1361786"/>
            <a:ext cx="10612331" cy="41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682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F4271-FC8B-4530-B0AE-FAA52017B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7. Settlement flows between centrality groups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311BED-6ED4-402B-BF19-5E136DDF7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3E691D-F5C5-406E-A675-A1E1543DB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76400"/>
            <a:ext cx="1114626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253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C2F30-4926-4198-971A-2F0E3875B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Table 14. Average centrality differentials and bid-ask spreads by currency pair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2759CA-A753-472F-B178-A2CACADCC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B72EA4-EBA8-4908-91DF-827C01CB8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395880"/>
            <a:ext cx="7802064" cy="494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08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C15A5-85E9-45F5-8B02-85426D5C4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324" y="304800"/>
            <a:ext cx="2609675" cy="1492606"/>
          </a:xfrm>
        </p:spPr>
        <p:txBody>
          <a:bodyPr>
            <a:noAutofit/>
          </a:bodyPr>
          <a:lstStyle/>
          <a:p>
            <a:r>
              <a:rPr lang="en-US" sz="2400" dirty="0"/>
              <a:t>Figure 1. Half-spreads and centrality differentials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85F072-B332-4BB6-8C20-444E08942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A39B4-DE1F-4F61-93AD-B9B967D2C71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"/>
            <a:ext cx="6248400" cy="624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1671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889B17-38BE-4183-B377-F9439EF5A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Realities of most OTC markets depart from random search.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9B58BD8-8BBD-432D-BEF9-A0E4F8687F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Identities of trading counterparties are persistent and sticky.</a:t>
                </a:r>
              </a:p>
              <a:p>
                <a:pPr lvl="1"/>
                <a:r>
                  <a:rPr lang="en-US" dirty="0"/>
                  <a:t>Cost of establishing and maintaining a trading relationship.</a:t>
                </a:r>
              </a:p>
              <a:p>
                <a:pPr lvl="1"/>
                <a:r>
                  <a:rPr lang="en-US" dirty="0"/>
                  <a:t>Search is directed.</a:t>
                </a:r>
              </a:p>
              <a:p>
                <a:pPr lvl="1"/>
                <a:r>
                  <a:rPr lang="en-US" dirty="0"/>
                  <a:t>Persistence of relationships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network</a:t>
                </a:r>
              </a:p>
              <a:p>
                <a:r>
                  <a:rPr lang="en-US" dirty="0"/>
                  <a:t>Structure of trading networks is core/periphery.</a:t>
                </a:r>
              </a:p>
              <a:p>
                <a:pPr lvl="1"/>
                <a:r>
                  <a:rPr lang="en-US" dirty="0"/>
                  <a:t>A few highly interconnected core participants (“major dealers”)</a:t>
                </a:r>
              </a:p>
              <a:p>
                <a:pPr lvl="1"/>
                <a:r>
                  <a:rPr lang="en-US" dirty="0"/>
                  <a:t>Most peripheral agents (“customers”) trade with only one or two core participants.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9B58BD8-8BBD-432D-BEF9-A0E4F8687F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58CF4-8F77-4DFB-818F-60FFD129E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07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1041F-1B80-405F-87AC-AE5DD6197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network is defined by nodes and edges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90E1B-929F-4F4C-9C73-22FEC64ED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Nodes: trading agents</a:t>
            </a:r>
          </a:p>
          <a:p>
            <a:r>
              <a:rPr lang="en-US" dirty="0"/>
              <a:t>An edge is imputed between nodes </a:t>
            </a:r>
            <a:r>
              <a:rPr lang="en-US" i="1" dirty="0" err="1"/>
              <a:t>i</a:t>
            </a:r>
            <a:r>
              <a:rPr lang="en-US" dirty="0"/>
              <a:t> and </a:t>
            </a:r>
            <a:r>
              <a:rPr lang="en-US" i="1" dirty="0"/>
              <a:t>j</a:t>
            </a:r>
            <a:r>
              <a:rPr lang="en-US" dirty="0"/>
              <a:t> if the pair does at least one trade over a sample month.</a:t>
            </a:r>
          </a:p>
          <a:p>
            <a:pPr lvl="1"/>
            <a:r>
              <a:rPr lang="en-US" dirty="0"/>
              <a:t>Edges are undirected (not signed).</a:t>
            </a:r>
          </a:p>
          <a:p>
            <a:pPr lvl="1"/>
            <a:r>
              <a:rPr lang="en-US" dirty="0"/>
              <a:t>In base-case analyses, edges are unweighted.</a:t>
            </a:r>
          </a:p>
          <a:p>
            <a:pPr lvl="2"/>
            <a:r>
              <a:rPr lang="en-US" dirty="0"/>
              <a:t>Alternatively: weight by number or value of exchanges.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42E96-C3F8-43BA-A27A-62038CC6B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42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AD0D3E-5888-4725-B1B9-F7E2C1893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A subgraph of the EUR/USD network (April 2016)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8F0ADFE-83BD-4CC8-9D5C-6887D26769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81800" y="1600201"/>
                <a:ext cx="5207000" cy="476920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full network has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~5,700</m:t>
                    </m:r>
                  </m:oMath>
                </a14:m>
                <a:r>
                  <a:rPr lang="en-US" dirty="0"/>
                  <a:t> nodes.</a:t>
                </a:r>
              </a:p>
              <a:p>
                <a:r>
                  <a:rPr lang="en-US" dirty="0"/>
                  <a:t>I picked ten remote nodes at random, and then added their immediate neighbors.</a:t>
                </a:r>
              </a:p>
              <a:p>
                <a:r>
                  <a:rPr lang="en-US" dirty="0"/>
                  <a:t>This </a:t>
                </a:r>
                <a:r>
                  <a:rPr lang="en-US" i="1" dirty="0"/>
                  <a:t>subgraph</a:t>
                </a:r>
                <a:r>
                  <a:rPr lang="en-US" dirty="0"/>
                  <a:t> includes 20 nodes.</a:t>
                </a:r>
              </a:p>
              <a:p>
                <a:pPr lvl="1"/>
                <a:r>
                  <a:rPr lang="en-US" dirty="0"/>
                  <a:t>1-10 are connected to one or two other nodes: </a:t>
                </a:r>
                <a:r>
                  <a:rPr lang="en-US" i="1" dirty="0"/>
                  <a:t>peripheral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A-J are highly interconnected: </a:t>
                </a:r>
                <a:r>
                  <a:rPr lang="en-US" i="1" dirty="0"/>
                  <a:t>core</a:t>
                </a:r>
              </a:p>
              <a:p>
                <a:r>
                  <a:rPr lang="en-US" dirty="0"/>
                  <a:t>Core nodes are intermediaries.</a:t>
                </a:r>
              </a:p>
              <a:p>
                <a:pPr lvl="1"/>
                <a:endParaRPr lang="en-US" i="1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8F0ADFE-83BD-4CC8-9D5C-6887D26769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81800" y="1600201"/>
                <a:ext cx="5207000" cy="4769205"/>
              </a:xfrm>
              <a:blipFill>
                <a:blip r:embed="rId2"/>
                <a:stretch>
                  <a:fillRect l="-234" t="-1023" r="-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EFEB55-AD86-4B3C-81C7-831876732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2C1659-47FD-4D40-9ADD-9B1D0D4719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87" t="5208" r="6563" b="8683"/>
          <a:stretch/>
        </p:blipFill>
        <p:spPr>
          <a:xfrm>
            <a:off x="457200" y="1506222"/>
            <a:ext cx="6096000" cy="484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4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FADDC-0522-4792-86CB-CC6309DD8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 centrality (“importance”)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BBD87F-5DC2-4D8A-BBC9-C14654F0C1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6563454" cy="452596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Unweighted degree centrality</a:t>
                </a:r>
              </a:p>
              <a:p>
                <a:pPr lvl="1"/>
                <a:r>
                  <a:rPr lang="en-US" dirty="0"/>
                  <a:t>= number of edges ending at a node</a:t>
                </a:r>
                <a:br>
                  <a:rPr lang="en-US" dirty="0"/>
                </a:br>
                <a:r>
                  <a:rPr lang="en-US" dirty="0"/>
                  <a:t>(also = number of neighbors)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nodes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#1, #7, 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nodes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#2, #3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#9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𝑚𝑜𝑠𝑡𝑙𝑦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&gt;8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Weighted degree centrality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𝑚𝑎𝑟𝑘𝑒𝑡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𝑠h𝑎𝑟𝑒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𝑢𝑠𝑖𝑛𝑔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𝑤𝑒𝑖𝑔h𝑡𝑖𝑛𝑔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𝑚𝑒𝑎𝑠𝑢𝑟𝑒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Other centrality measures…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BBD87F-5DC2-4D8A-BBC9-C14654F0C1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6563454" cy="4525963"/>
              </a:xfrm>
              <a:blipFill>
                <a:blip r:embed="rId2"/>
                <a:stretch>
                  <a:fillRect l="-93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50CF6-4A67-43CC-BA1E-B71AB7BB0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C01ECE-19AE-485C-B595-8E1453545F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87" t="5208" r="6563" b="8683"/>
          <a:stretch/>
        </p:blipFill>
        <p:spPr>
          <a:xfrm>
            <a:off x="7426673" y="2050078"/>
            <a:ext cx="4562127" cy="362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75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6C1EA-2B3C-41AB-8939-DE50B144B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Network position and trading costs: the economic themes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BDC5F9-A908-45A3-94C7-F99ECEC877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Central agents have lower costs of intermediation.</a:t>
                </a:r>
              </a:p>
              <a:p>
                <a:pPr lvl="1"/>
                <a:r>
                  <a:rPr lang="en-US" dirty="0"/>
                  <a:t>Neklyudov (2013, 2019): exogenous variation in dealer search intensities.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In competitive equilibrium, intermediation efficiencies are passed on as smaller bid-ask spreads.</a:t>
                </a:r>
              </a:p>
              <a:p>
                <a:pPr lvl="1"/>
                <a:r>
                  <a:rPr lang="en-US" dirty="0"/>
                  <a:t>Centrality discount</a:t>
                </a:r>
              </a:p>
              <a:p>
                <a:r>
                  <a:rPr lang="en-US" dirty="0"/>
                  <a:t>Centrality associated with differentiated service.</a:t>
                </a:r>
              </a:p>
              <a:p>
                <a:pPr lvl="1"/>
                <a:r>
                  <a:rPr lang="en-US" dirty="0"/>
                  <a:t>Li and Schürhoff (2019): some customers have preference for fast intermediation; central dealers specialize in servicing these customers.</a:t>
                </a:r>
              </a:p>
              <a:p>
                <a:pPr lvl="1"/>
                <a:r>
                  <a:rPr lang="en-US" dirty="0"/>
                  <a:t>Central dealers charge higher bid-ask spreads (to cover the costs of speed)</a:t>
                </a:r>
              </a:p>
              <a:p>
                <a:pPr lvl="1"/>
                <a:r>
                  <a:rPr lang="en-US" dirty="0"/>
                  <a:t>Centrality premium</a:t>
                </a:r>
              </a:p>
              <a:p>
                <a:r>
                  <a:rPr lang="en-US" dirty="0"/>
                  <a:t>Centrality and bargaining power</a:t>
                </a:r>
              </a:p>
              <a:p>
                <a:pPr lvl="1"/>
                <a:r>
                  <a:rPr lang="en-US" dirty="0"/>
                  <a:t>A central dealer may have more power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centrality premium)</a:t>
                </a:r>
              </a:p>
              <a:p>
                <a:pPr lvl="1"/>
                <a:r>
                  <a:rPr lang="en-US" dirty="0"/>
                  <a:t>Hollifield, Neklyudov, and Spatt (2017): central/fast dealers attract more sophisticated customers.</a:t>
                </a:r>
              </a:p>
              <a:p>
                <a:pPr lvl="2"/>
                <a:r>
                  <a:rPr lang="en-US" dirty="0"/>
                  <a:t>Sophisticated customers </a:t>
                </a:r>
                <a:r>
                  <a:rPr lang="en-US" dirty="0">
                    <a:sym typeface="Wingdings" panose="05000000000000000000" pitchFamily="2" charset="2"/>
                  </a:rPr>
                  <a:t> higher bargaining power, </a:t>
                </a:r>
              </a:p>
              <a:p>
                <a:pPr lvl="2"/>
                <a:r>
                  <a:rPr lang="en-US" dirty="0">
                    <a:sym typeface="Wingdings" panose="05000000000000000000" pitchFamily="2" charset="2"/>
                  </a:rPr>
                  <a:t>Centrality discount.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BDC5F9-A908-45A3-94C7-F99ECEC877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022"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C8C8E7-568D-4591-9846-CFF253E70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FFF-E36A-4B57-9655-92B0909E777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48096"/>
      </p:ext>
    </p:extLst>
  </p:cSld>
  <p:clrMapOvr>
    <a:masterClrMapping/>
  </p:clrMapOvr>
</p:sld>
</file>

<file path=ppt/theme/theme1.xml><?xml version="1.0" encoding="utf-8"?>
<a:theme xmlns:a="http://schemas.openxmlformats.org/drawingml/2006/main" name="ClassNote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tx2"/>
            </a:solidFill>
            <a:latin typeface="Cambr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ambria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lassNoteZoom.potx" id="{D0AD4149-4EC4-4A69-A010-AA8D7D93A0B3}" vid="{81166583-555E-49A9-AB75-9E200FF053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ClassNoteZoom</Template>
  <TotalTime>2874</TotalTime>
  <Words>2683</Words>
  <Application>Microsoft Office PowerPoint</Application>
  <PresentationFormat>Widescreen</PresentationFormat>
  <Paragraphs>348</Paragraphs>
  <Slides>47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Cambria</vt:lpstr>
      <vt:lpstr>Cambria Math</vt:lpstr>
      <vt:lpstr>Times New Roman</vt:lpstr>
      <vt:lpstr>Wingdings</vt:lpstr>
      <vt:lpstr>ClassNote02</vt:lpstr>
      <vt:lpstr>Network Structure and Pricing in the FX Market</vt:lpstr>
      <vt:lpstr>Disclaimers</vt:lpstr>
      <vt:lpstr>The elevator pitch</vt:lpstr>
      <vt:lpstr>Search models of over-the-counter markets</vt:lpstr>
      <vt:lpstr>Realities of most OTC markets depart from random search.</vt:lpstr>
      <vt:lpstr>A network is defined by nodes and edges</vt:lpstr>
      <vt:lpstr>Example: A subgraph of the EUR/USD network (April 2016)</vt:lpstr>
      <vt:lpstr>Node centrality (“importance”)</vt:lpstr>
      <vt:lpstr>Network position and trading costs: the economic themes</vt:lpstr>
      <vt:lpstr>Centrality premium or discount? The existing evidence</vt:lpstr>
      <vt:lpstr>Foreign Exchange (FX) market is larger</vt:lpstr>
      <vt:lpstr>The FX market, settlement,  and the CLS Bank</vt:lpstr>
      <vt:lpstr>FX market: “traditional view”</vt:lpstr>
      <vt:lpstr>FX market: current view</vt:lpstr>
      <vt:lpstr>CLS Bank (“Continuous Linked Settlement”)</vt:lpstr>
      <vt:lpstr>“Citi receives €1M from Morgan; Morgan receives $1.1M from Citi” Bilateral settlement via direct clearing</vt:lpstr>
      <vt:lpstr>“Citi receives €1M from Morgan; Morgan receives $1.1M from Citi” Clearing and settlement via CLS</vt:lpstr>
      <vt:lpstr>CLS Data</vt:lpstr>
      <vt:lpstr>How does CLS settlement volume compare with other sources?</vt:lpstr>
      <vt:lpstr>Market prices: bids and asks from Olsen Data</vt:lpstr>
      <vt:lpstr>Reconciliation: Do Olsen and CLS agree?</vt:lpstr>
      <vt:lpstr>Centrality and trading profits</vt:lpstr>
      <vt:lpstr>PowerPoint Presentation</vt:lpstr>
      <vt:lpstr>PowerPoint Presentation</vt:lpstr>
      <vt:lpstr>How does π_k depend on the buyer’s and seller’s centralities?</vt:lpstr>
      <vt:lpstr>Econometric specification: a linear mixed effects model</vt:lpstr>
      <vt:lpstr>Error specification</vt:lpstr>
      <vt:lpstr>Table 6. Degree centrality groups: descriptive statistics</vt:lpstr>
      <vt:lpstr>Table 7. Settlement flows between centrality groups</vt:lpstr>
      <vt:lpstr>Table 8. Centrality fixed effect estimates (pooled over all currency pairs), basis pts</vt:lpstr>
      <vt:lpstr>Table 8. Panel B. Centrality differentials averaged across buyers and sellers,  ¯μ_(i,j)=(μ_(i,j)-μ_(j,i) )∕2  for i&gt;j (in basis points)</vt:lpstr>
      <vt:lpstr>Refinements and robustness checks</vt:lpstr>
      <vt:lpstr>Centrality premia and information in flows</vt:lpstr>
      <vt:lpstr>The return analysis</vt:lpstr>
      <vt:lpstr>Table 15. Central flows and returns Estimates of b in r_t=a+b LogNCF_t+e_t</vt:lpstr>
      <vt:lpstr>Summary</vt:lpstr>
      <vt:lpstr>(Hasbrouck and Levich, 2019) Figure 2. EUR/USD, April 17, 2013</vt:lpstr>
      <vt:lpstr>There are many settlement members, but activity is concentrated.</vt:lpstr>
      <vt:lpstr>Table 2. Settlement activity by value (all instruments, all currencies)</vt:lpstr>
      <vt:lpstr>Table 3. Distribution of degree centrality</vt:lpstr>
      <vt:lpstr>PowerPoint Presentation</vt:lpstr>
      <vt:lpstr>Shortest paths</vt:lpstr>
      <vt:lpstr>Table 4. Distribution of shortest paths</vt:lpstr>
      <vt:lpstr>Table 6. Degree centrality groups: descriptive statistics</vt:lpstr>
      <vt:lpstr>Table 7. Settlement flows between centrality groups</vt:lpstr>
      <vt:lpstr>Table 14. Average centrality differentials and bid-ask spreads by currency pair</vt:lpstr>
      <vt:lpstr>Figure 1. Half-spreads and centrality differentials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Hasbrouck</dc:creator>
  <cp:lastModifiedBy>Joel Hasbrouck</cp:lastModifiedBy>
  <cp:revision>80</cp:revision>
  <dcterms:created xsi:type="dcterms:W3CDTF">2020-12-11T12:14:10Z</dcterms:created>
  <dcterms:modified xsi:type="dcterms:W3CDTF">2021-02-16T13:06:24Z</dcterms:modified>
</cp:coreProperties>
</file>